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8" r:id="rId12"/>
    <p:sldId id="264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7" autoAdjust="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1536"/>
        <p:guide pos="9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B2AC3A7-3995-45C4-9073-1023A3564B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03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A51ADC23-5CB5-438F-80DB-33F78FAECA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42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11" descr="scifair_fr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6C20F4AF-11C9-44A1-848C-8FFB4DBEA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10C60-6DEE-42D6-9762-B1E0F5C5C3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5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50F27-170C-4B60-8374-25B0419F90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1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8C656-8B47-44D7-B2DA-12479D6EAD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8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4F9FF-C46C-49DC-A90D-1B15032241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F72F4-2544-4C26-B99C-61FD054A2C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8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73407-4567-4629-96AA-632447346F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2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D4FFD-47F2-4C5C-A7D7-1F7F360E7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7B930-D0F4-46B7-9F1B-06235C2176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3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4A897-6C8C-4D37-81D0-036C965E1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7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6F5B1-D354-4727-85F8-A74397FF11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6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scifair_IN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F2049161-786A-4AF5-87F2-5DE525084B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700">
          <a:solidFill>
            <a:schemeClr val="tx2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500">
          <a:solidFill>
            <a:schemeClr val="tx2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7924800" cy="1752600"/>
          </a:xfrm>
        </p:spPr>
        <p:txBody>
          <a:bodyPr/>
          <a:lstStyle/>
          <a:p>
            <a:r>
              <a:rPr lang="en-US" sz="3500" dirty="0" smtClean="0"/>
              <a:t>Les ACIDES et les BASES</a:t>
            </a:r>
            <a:endParaRPr lang="en-US" sz="35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09800"/>
            <a:ext cx="6477000" cy="1981200"/>
          </a:xfrm>
        </p:spPr>
        <p:txBody>
          <a:bodyPr/>
          <a:lstStyle/>
          <a:p>
            <a:r>
              <a:rPr lang="en-US" sz="1500" dirty="0" err="1" smtClean="0"/>
              <a:t>Chapitre</a:t>
            </a:r>
            <a:r>
              <a:rPr lang="en-US" sz="1500" dirty="0" smtClean="0"/>
              <a:t> 5.1</a:t>
            </a:r>
            <a:endParaRPr lang="en-US" sz="15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 dirty="0" smtClean="0"/>
              <a:t>Les ACIDES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3150"/>
            <a:ext cx="7249616" cy="4114800"/>
          </a:xfrm>
        </p:spPr>
        <p:txBody>
          <a:bodyPr/>
          <a:lstStyle/>
          <a:p>
            <a:pPr marL="571500" lvl="1" indent="-457200" algn="l"/>
            <a:r>
              <a:rPr lang="en-US" sz="2800" dirty="0" err="1" smtClean="0"/>
              <a:t>Souvent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seuleument</a:t>
            </a:r>
            <a:r>
              <a:rPr lang="en-US" sz="2800" dirty="0" smtClean="0"/>
              <a:t> </a:t>
            </a:r>
            <a:r>
              <a:rPr lang="en-US" sz="2800" dirty="0" err="1" smtClean="0"/>
              <a:t>acide</a:t>
            </a:r>
            <a:r>
              <a:rPr lang="en-US" sz="2800" dirty="0" smtClean="0"/>
              <a:t> </a:t>
            </a:r>
            <a:r>
              <a:rPr lang="en-US" sz="2800" dirty="0" err="1" smtClean="0"/>
              <a:t>quand</a:t>
            </a:r>
            <a:r>
              <a:rPr lang="en-US" sz="2800" dirty="0" smtClean="0"/>
              <a:t> </a:t>
            </a:r>
            <a:r>
              <a:rPr lang="en-US" sz="2800" dirty="0" err="1" smtClean="0"/>
              <a:t>mélangé</a:t>
            </a:r>
            <a:r>
              <a:rPr lang="en-US" sz="2800" dirty="0" smtClean="0"/>
              <a:t> avec </a:t>
            </a:r>
            <a:r>
              <a:rPr lang="en-US" sz="2800" dirty="0" err="1" smtClean="0"/>
              <a:t>l’eau</a:t>
            </a:r>
            <a:r>
              <a:rPr lang="en-US" sz="2800" dirty="0" smtClean="0"/>
              <a:t> (</a:t>
            </a:r>
            <a:r>
              <a:rPr lang="en-US" sz="2800" dirty="0" err="1" smtClean="0"/>
              <a:t>alors</a:t>
            </a:r>
            <a:r>
              <a:rPr lang="en-US" sz="2800" dirty="0" smtClean="0"/>
              <a:t> on </a:t>
            </a:r>
            <a:r>
              <a:rPr lang="en-US" sz="2800" dirty="0" err="1" smtClean="0"/>
              <a:t>ajoute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après la </a:t>
            </a:r>
            <a:r>
              <a:rPr lang="en-US" sz="2800" dirty="0" err="1" smtClean="0"/>
              <a:t>formule</a:t>
            </a:r>
            <a:r>
              <a:rPr lang="en-US" sz="2800" dirty="0" smtClean="0"/>
              <a:t>)</a:t>
            </a:r>
          </a:p>
          <a:p>
            <a:pPr marL="1885950" lvl="4" indent="-457200" algn="l"/>
            <a:r>
              <a:rPr lang="en-US" sz="2500" dirty="0" smtClean="0"/>
              <a:t>Ex: </a:t>
            </a:r>
            <a:r>
              <a:rPr lang="en-US" sz="2500" dirty="0" err="1" smtClean="0"/>
              <a:t>HCl</a:t>
            </a:r>
            <a:r>
              <a:rPr lang="en-US" sz="2500" baseline="-25000" dirty="0" smtClean="0"/>
              <a:t> (</a:t>
            </a:r>
            <a:r>
              <a:rPr lang="en-US" sz="2500" baseline="-25000" dirty="0" err="1" smtClean="0"/>
              <a:t>aq</a:t>
            </a:r>
            <a:r>
              <a:rPr lang="en-US" sz="2500" baseline="-25000" dirty="0" smtClean="0"/>
              <a:t>)</a:t>
            </a:r>
            <a:r>
              <a:rPr lang="en-US" sz="2500" dirty="0" smtClean="0"/>
              <a:t> </a:t>
            </a:r>
            <a:endParaRPr lang="en-US" sz="2500" dirty="0" smtClean="0"/>
          </a:p>
          <a:p>
            <a:pPr marL="571500" lvl="1" indent="-457200" algn="l"/>
            <a:r>
              <a:rPr lang="en-US" sz="2800" b="1" u="sng" dirty="0" smtClean="0">
                <a:solidFill>
                  <a:srgbClr val="FF0000"/>
                </a:solidFill>
              </a:rPr>
              <a:t>H au début</a:t>
            </a:r>
          </a:p>
          <a:p>
            <a:pPr marL="1885950" lvl="4" indent="-457200" algn="l"/>
            <a:r>
              <a:rPr lang="en-US" sz="2500" dirty="0" err="1" smtClean="0"/>
              <a:t>Quelques</a:t>
            </a:r>
            <a:r>
              <a:rPr lang="en-US" sz="2500" dirty="0" smtClean="0"/>
              <a:t> </a:t>
            </a:r>
            <a:r>
              <a:rPr lang="en-US" sz="2500" dirty="0" err="1" smtClean="0"/>
              <a:t>éxeptions</a:t>
            </a:r>
            <a:r>
              <a:rPr lang="en-US" sz="2500" dirty="0" smtClean="0"/>
              <a:t>: CH</a:t>
            </a:r>
            <a:r>
              <a:rPr lang="en-US" sz="2500" baseline="-25000" dirty="0" smtClean="0"/>
              <a:t>3</a:t>
            </a:r>
            <a:r>
              <a:rPr lang="en-US" sz="2500" dirty="0" smtClean="0"/>
              <a:t>COOH</a:t>
            </a:r>
          </a:p>
        </p:txBody>
      </p:sp>
      <p:cxnSp>
        <p:nvCxnSpPr>
          <p:cNvPr id="3" name="Curved Connector 2"/>
          <p:cNvCxnSpPr/>
          <p:nvPr/>
        </p:nvCxnSpPr>
        <p:spPr bwMode="auto">
          <a:xfrm rot="5400000" flipH="1" flipV="1">
            <a:off x="3167844" y="4185084"/>
            <a:ext cx="288032" cy="216024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4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>
            <a:off x="3203848" y="4437112"/>
            <a:ext cx="3456384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 dirty="0" smtClean="0"/>
              <a:t>Les ACIDES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3150"/>
            <a:ext cx="7249616" cy="4114800"/>
          </a:xfrm>
        </p:spPr>
        <p:txBody>
          <a:bodyPr/>
          <a:lstStyle/>
          <a:p>
            <a:pPr marL="571500" lvl="1" indent="-457200" algn="l"/>
            <a:r>
              <a:rPr lang="en-US" sz="2500" dirty="0" err="1" smtClean="0"/>
              <a:t>Quand</a:t>
            </a:r>
            <a:r>
              <a:rPr lang="en-US" sz="2500" dirty="0" smtClean="0"/>
              <a:t> </a:t>
            </a:r>
            <a:r>
              <a:rPr lang="en-US" sz="2500" dirty="0" err="1" smtClean="0"/>
              <a:t>dissous</a:t>
            </a:r>
            <a:r>
              <a:rPr lang="en-US" sz="2500" dirty="0" smtClean="0"/>
              <a:t> </a:t>
            </a:r>
            <a:r>
              <a:rPr lang="en-US" sz="2500" dirty="0" err="1" smtClean="0"/>
              <a:t>dans</a:t>
            </a:r>
            <a:r>
              <a:rPr lang="en-US" sz="2500" dirty="0" smtClean="0"/>
              <a:t> </a:t>
            </a:r>
            <a:r>
              <a:rPr lang="en-US" sz="2500" dirty="0" err="1" smtClean="0"/>
              <a:t>une</a:t>
            </a:r>
            <a:r>
              <a:rPr lang="en-US" sz="2500" dirty="0" smtClean="0"/>
              <a:t> solution, </a:t>
            </a:r>
            <a:r>
              <a:rPr lang="en-US" sz="2500" dirty="0" err="1" smtClean="0"/>
              <a:t>produit</a:t>
            </a:r>
            <a:r>
              <a:rPr lang="en-US" sz="2500" dirty="0" smtClean="0"/>
              <a:t> des ions de </a:t>
            </a:r>
            <a:r>
              <a:rPr lang="en-US" sz="2500" dirty="0" err="1" smtClean="0"/>
              <a:t>hydrogène</a:t>
            </a:r>
            <a:r>
              <a:rPr lang="en-US" sz="2500" dirty="0" smtClean="0"/>
              <a:t> (H</a:t>
            </a:r>
            <a:r>
              <a:rPr lang="en-US" sz="2500" baseline="30000" dirty="0" smtClean="0"/>
              <a:t>+</a:t>
            </a:r>
            <a:r>
              <a:rPr lang="en-US" sz="2500" dirty="0" smtClean="0"/>
              <a:t>)</a:t>
            </a:r>
          </a:p>
          <a:p>
            <a:pPr marL="571500" lvl="1" indent="-457200" algn="l"/>
            <a:r>
              <a:rPr lang="en-US" sz="2500" dirty="0" smtClean="0"/>
              <a:t>pH </a:t>
            </a:r>
            <a:r>
              <a:rPr lang="en-US" sz="2500" dirty="0" err="1" smtClean="0"/>
              <a:t>mesure</a:t>
            </a:r>
            <a:r>
              <a:rPr lang="en-US" sz="2500" dirty="0" smtClean="0"/>
              <a:t> la concentration de ions de H</a:t>
            </a:r>
          </a:p>
          <a:p>
            <a:pPr marL="571500" lvl="1" indent="-457200" algn="l"/>
            <a:r>
              <a:rPr lang="en-US" sz="2500" dirty="0" smtClean="0"/>
              <a:t>Solutions avec haute </a:t>
            </a:r>
            <a:r>
              <a:rPr lang="en-US" sz="2500" dirty="0" smtClean="0">
                <a:latin typeface="Book Antiqua"/>
              </a:rPr>
              <a:t>[H+] </a:t>
            </a:r>
            <a:r>
              <a:rPr lang="en-US" sz="2500" dirty="0" err="1" smtClean="0">
                <a:latin typeface="Book Antiqua"/>
              </a:rPr>
              <a:t>ont</a:t>
            </a:r>
            <a:r>
              <a:rPr lang="en-US" sz="2500" dirty="0" smtClean="0">
                <a:latin typeface="Book Antiqua"/>
              </a:rPr>
              <a:t> pH bas</a:t>
            </a:r>
          </a:p>
          <a:p>
            <a:pPr marL="571500" lvl="1" indent="-457200" algn="l"/>
            <a:endParaRPr lang="en-US" sz="2500" dirty="0">
              <a:latin typeface="Book Antiqua"/>
            </a:endParaRPr>
          </a:p>
          <a:p>
            <a:pPr marL="971550" lvl="2" indent="-457200" algn="l"/>
            <a:r>
              <a:rPr lang="en-US" sz="2400" dirty="0" smtClean="0">
                <a:latin typeface="Book Antiqua"/>
              </a:rPr>
              <a:t>H</a:t>
            </a:r>
            <a:r>
              <a:rPr lang="en-US" sz="2400" baseline="30000" dirty="0" smtClean="0">
                <a:latin typeface="Book Antiqua"/>
              </a:rPr>
              <a:t>+</a:t>
            </a:r>
            <a:r>
              <a:rPr lang="en-US" sz="2400" dirty="0" smtClean="0">
                <a:latin typeface="Book Antiqua"/>
              </a:rPr>
              <a:t> + OH</a:t>
            </a:r>
            <a:r>
              <a:rPr lang="en-US" sz="2400" baseline="30000" dirty="0" smtClean="0">
                <a:latin typeface="Book Antiqua"/>
              </a:rPr>
              <a:t>-</a:t>
            </a:r>
            <a:r>
              <a:rPr lang="en-US" sz="2400" dirty="0" smtClean="0">
                <a:latin typeface="Book Antiqua"/>
              </a:rPr>
              <a:t> → H</a:t>
            </a:r>
            <a:r>
              <a:rPr lang="en-US" sz="2400" baseline="-25000" dirty="0" smtClean="0">
                <a:latin typeface="Book Antiqua"/>
              </a:rPr>
              <a:t>2</a:t>
            </a:r>
            <a:r>
              <a:rPr lang="en-US" sz="2400" dirty="0">
                <a:latin typeface="Book Antiqua"/>
              </a:rPr>
              <a:t>O</a:t>
            </a:r>
            <a:endParaRPr lang="en-US" sz="2400" dirty="0" smtClean="0">
              <a:latin typeface="Book Antiqua"/>
            </a:endParaRPr>
          </a:p>
          <a:p>
            <a:pPr marL="571500" lvl="1" indent="-457200" algn="l"/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827711941"/>
      </p:ext>
    </p:extLst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 dirty="0" err="1" smtClean="0"/>
              <a:t>Nommé</a:t>
            </a:r>
            <a:r>
              <a:rPr lang="en-US" dirty="0" smtClean="0"/>
              <a:t> les </a:t>
            </a:r>
            <a:r>
              <a:rPr lang="en-US" dirty="0" err="1" smtClean="0"/>
              <a:t>Acides</a:t>
            </a: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537648" cy="3352800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sz="2000" dirty="0" smtClean="0"/>
              <a:t>1 – </a:t>
            </a:r>
            <a:r>
              <a:rPr lang="en-US" sz="2000" dirty="0" err="1" smtClean="0"/>
              <a:t>Acide</a:t>
            </a:r>
            <a:r>
              <a:rPr lang="en-US" sz="2000" dirty="0" smtClean="0"/>
              <a:t> </a:t>
            </a:r>
            <a:r>
              <a:rPr lang="en-US" sz="2000" dirty="0" err="1" smtClean="0"/>
              <a:t>aqueux</a:t>
            </a:r>
            <a:r>
              <a:rPr lang="en-US" sz="2000" dirty="0" smtClean="0"/>
              <a:t> (et/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termine</a:t>
            </a:r>
            <a:r>
              <a:rPr lang="en-US" sz="2000" dirty="0" smtClean="0"/>
              <a:t> en ___ATE)</a:t>
            </a:r>
          </a:p>
          <a:p>
            <a:pPr algn="l"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smtClean="0"/>
              <a:t>-</a:t>
            </a:r>
            <a:r>
              <a:rPr lang="en-US" sz="2000" dirty="0" err="1" smtClean="0"/>
              <a:t>ajoute</a:t>
            </a:r>
            <a:r>
              <a:rPr lang="en-US" sz="2000" dirty="0" smtClean="0"/>
              <a:t> ACIDE </a:t>
            </a:r>
            <a:r>
              <a:rPr lang="en-US" sz="2000" dirty="0" err="1" smtClean="0"/>
              <a:t>devant</a:t>
            </a:r>
            <a:r>
              <a:rPr lang="en-US" sz="2000" dirty="0" smtClean="0"/>
              <a:t> et ____IQUE à la fin</a:t>
            </a:r>
          </a:p>
          <a:p>
            <a:pPr algn="l"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smtClean="0"/>
              <a:t>	- ex: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- carbon</a:t>
            </a:r>
            <a:r>
              <a:rPr lang="en-US" sz="2000" b="1" dirty="0" smtClean="0"/>
              <a:t>ate</a:t>
            </a:r>
            <a:r>
              <a:rPr lang="en-US" sz="2000" dirty="0" smtClean="0"/>
              <a:t> </a:t>
            </a:r>
            <a:r>
              <a:rPr lang="en-US" sz="2000" dirty="0" err="1" smtClean="0"/>
              <a:t>d’hydrogène</a:t>
            </a:r>
            <a:r>
              <a:rPr lang="en-US" sz="2000" dirty="0" smtClean="0"/>
              <a:t> → </a:t>
            </a:r>
            <a:r>
              <a:rPr lang="en-US" sz="2000" b="1" dirty="0" err="1" smtClean="0"/>
              <a:t>acide</a:t>
            </a:r>
            <a:r>
              <a:rPr lang="en-US" sz="2000" dirty="0" smtClean="0"/>
              <a:t> </a:t>
            </a:r>
            <a:r>
              <a:rPr lang="en-US" sz="2000" dirty="0" err="1" smtClean="0"/>
              <a:t>carboni</a:t>
            </a:r>
            <a:r>
              <a:rPr lang="en-US" sz="2000" b="1" dirty="0" err="1" smtClean="0"/>
              <a:t>que</a:t>
            </a:r>
            <a:endParaRPr lang="en-US" sz="2000" b="1" dirty="0" smtClean="0"/>
          </a:p>
          <a:p>
            <a:pPr algn="l">
              <a:buFont typeface="Wingdings" pitchFamily="2" charset="2"/>
              <a:buNone/>
            </a:pPr>
            <a:endParaRPr lang="en-US" sz="2000" dirty="0" smtClean="0"/>
          </a:p>
          <a:p>
            <a:pPr algn="l">
              <a:buFont typeface="Wingdings" pitchFamily="2" charset="2"/>
              <a:buNone/>
            </a:pPr>
            <a:r>
              <a:rPr lang="en-US" sz="2000" dirty="0" smtClean="0"/>
              <a:t>2 – </a:t>
            </a:r>
            <a:r>
              <a:rPr lang="en-US" sz="2000" dirty="0" err="1"/>
              <a:t>T</a:t>
            </a:r>
            <a:r>
              <a:rPr lang="en-US" sz="2000" dirty="0" err="1" smtClean="0"/>
              <a:t>ermine</a:t>
            </a:r>
            <a:r>
              <a:rPr lang="en-US" sz="2000" dirty="0" smtClean="0"/>
              <a:t> en ____ITE</a:t>
            </a:r>
          </a:p>
          <a:p>
            <a:pPr algn="l"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err="1" smtClean="0"/>
              <a:t>ajoute</a:t>
            </a:r>
            <a:r>
              <a:rPr lang="en-US" sz="2000" dirty="0" smtClean="0"/>
              <a:t> ACIDE </a:t>
            </a:r>
            <a:r>
              <a:rPr lang="en-US" sz="2000" dirty="0" err="1" smtClean="0"/>
              <a:t>devant</a:t>
            </a:r>
            <a:r>
              <a:rPr lang="en-US" sz="2000" dirty="0" smtClean="0"/>
              <a:t> et _____EUX à la fin</a:t>
            </a:r>
          </a:p>
          <a:p>
            <a:pPr algn="l">
              <a:buNone/>
            </a:pPr>
            <a:r>
              <a:rPr lang="en-US" sz="2000" dirty="0"/>
              <a:t>	</a:t>
            </a:r>
            <a:r>
              <a:rPr lang="en-US" sz="2000" dirty="0" smtClean="0"/>
              <a:t>	- ex: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3 </a:t>
            </a:r>
            <a:r>
              <a:rPr lang="en-US" sz="2000" dirty="0" smtClean="0"/>
              <a:t>– sulfite </a:t>
            </a:r>
            <a:r>
              <a:rPr lang="en-US" sz="2000" dirty="0" err="1" smtClean="0"/>
              <a:t>d’hydrogène</a:t>
            </a:r>
            <a:r>
              <a:rPr lang="en-US" sz="2000" dirty="0" smtClean="0"/>
              <a:t> → </a:t>
            </a:r>
            <a:r>
              <a:rPr lang="en-US" sz="2000" b="1" dirty="0" err="1" smtClean="0"/>
              <a:t>acide</a:t>
            </a:r>
            <a:r>
              <a:rPr lang="en-US" sz="2000" dirty="0" smtClean="0"/>
              <a:t> </a:t>
            </a:r>
            <a:r>
              <a:rPr lang="en-US" sz="2000" dirty="0" err="1" smtClean="0"/>
              <a:t>sulfur</a:t>
            </a:r>
            <a:r>
              <a:rPr lang="en-US" sz="2000" b="1" dirty="0" err="1" smtClean="0"/>
              <a:t>eux</a:t>
            </a:r>
            <a:endParaRPr lang="en-US" sz="2000" b="1" dirty="0"/>
          </a:p>
        </p:txBody>
      </p:sp>
    </p:spTree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 dirty="0" smtClean="0"/>
              <a:t>Les BASES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3150"/>
            <a:ext cx="7249616" cy="4114800"/>
          </a:xfrm>
        </p:spPr>
        <p:txBody>
          <a:bodyPr/>
          <a:lstStyle/>
          <a:p>
            <a:pPr marL="571500" lvl="1" indent="-457200" algn="l"/>
            <a:r>
              <a:rPr lang="en-US" sz="2800" dirty="0" smtClean="0"/>
              <a:t>Se </a:t>
            </a:r>
            <a:r>
              <a:rPr lang="en-US" sz="2800" dirty="0" err="1" smtClean="0"/>
              <a:t>termine</a:t>
            </a:r>
            <a:r>
              <a:rPr lang="en-US" sz="2800" dirty="0" smtClean="0"/>
              <a:t> </a:t>
            </a:r>
            <a:r>
              <a:rPr lang="en-US" sz="2800" dirty="0" err="1" smtClean="0"/>
              <a:t>généralement</a:t>
            </a:r>
            <a:r>
              <a:rPr lang="en-US" sz="2800" dirty="0" smtClean="0"/>
              <a:t> par OH</a:t>
            </a:r>
          </a:p>
          <a:p>
            <a:pPr marL="1885950" lvl="4" indent="-457200" algn="l"/>
            <a:r>
              <a:rPr lang="en-US" sz="2500" dirty="0" smtClean="0"/>
              <a:t>Ex: </a:t>
            </a:r>
            <a:r>
              <a:rPr lang="en-US" sz="2500" dirty="0" err="1" smtClean="0"/>
              <a:t>NaOH</a:t>
            </a:r>
            <a:r>
              <a:rPr lang="en-US" sz="2500" baseline="-25000" dirty="0" smtClean="0"/>
              <a:t> (</a:t>
            </a:r>
            <a:r>
              <a:rPr lang="en-US" sz="2500" baseline="-25000" dirty="0" err="1" smtClean="0"/>
              <a:t>aq</a:t>
            </a:r>
            <a:r>
              <a:rPr lang="en-US" sz="2500" baseline="-25000" dirty="0" smtClean="0"/>
              <a:t>)</a:t>
            </a:r>
            <a:r>
              <a:rPr lang="en-US" sz="2500" dirty="0" smtClean="0"/>
              <a:t> </a:t>
            </a:r>
            <a:endParaRPr lang="en-US" sz="2500" dirty="0" smtClean="0"/>
          </a:p>
          <a:p>
            <a:pPr marL="571500" lvl="1" indent="-457200" algn="l"/>
            <a:r>
              <a:rPr lang="en-US" sz="2800" dirty="0" err="1" smtClean="0"/>
              <a:t>Sont</a:t>
            </a:r>
            <a:r>
              <a:rPr lang="en-US" sz="2800" dirty="0" smtClean="0"/>
              <a:t> </a:t>
            </a:r>
            <a:r>
              <a:rPr lang="en-US" sz="2800" dirty="0" err="1" smtClean="0"/>
              <a:t>souvent</a:t>
            </a:r>
            <a:r>
              <a:rPr lang="en-US" sz="2800" dirty="0" smtClean="0"/>
              <a:t> </a:t>
            </a:r>
            <a:r>
              <a:rPr lang="en-US" sz="2800" dirty="0" err="1" smtClean="0"/>
              <a:t>caustique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corrosive</a:t>
            </a:r>
          </a:p>
          <a:p>
            <a:pPr marL="571500" lvl="1" indent="-457200" algn="l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43950125"/>
      </p:ext>
    </p:extLst>
  </p:cSld>
  <p:clrMapOvr>
    <a:masterClrMapping/>
  </p:clrMapOvr>
  <p:transition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 dirty="0" smtClean="0"/>
              <a:t>Les BASES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3150"/>
            <a:ext cx="7249616" cy="4114800"/>
          </a:xfrm>
        </p:spPr>
        <p:txBody>
          <a:bodyPr/>
          <a:lstStyle/>
          <a:p>
            <a:pPr marL="571500" lvl="1" indent="-457200" algn="l"/>
            <a:r>
              <a:rPr lang="en-US" sz="2800" dirty="0" smtClean="0"/>
              <a:t>Le plus </a:t>
            </a:r>
            <a:r>
              <a:rPr lang="en-US" sz="2800" dirty="0" err="1" smtClean="0"/>
              <a:t>d’ions</a:t>
            </a:r>
            <a:r>
              <a:rPr lang="en-US" sz="2800" dirty="0" smtClean="0"/>
              <a:t> OH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, le </a:t>
            </a:r>
            <a:r>
              <a:rPr lang="en-US" sz="2800" dirty="0" err="1" smtClean="0"/>
              <a:t>moins</a:t>
            </a:r>
            <a:r>
              <a:rPr lang="en-US" sz="2800" dirty="0" smtClean="0"/>
              <a:t> </a:t>
            </a:r>
            <a:r>
              <a:rPr lang="en-US" sz="2800" dirty="0" err="1" smtClean="0"/>
              <a:t>d’ions</a:t>
            </a:r>
            <a:r>
              <a:rPr lang="en-US" sz="2800" dirty="0" smtClean="0"/>
              <a:t> de H</a:t>
            </a:r>
            <a:r>
              <a:rPr lang="en-US" sz="2800" baseline="30000" dirty="0" smtClean="0"/>
              <a:t>+</a:t>
            </a:r>
            <a:endParaRPr lang="en-US" sz="2800" dirty="0" smtClean="0"/>
          </a:p>
          <a:p>
            <a:pPr marL="1885950" lvl="4" indent="-457200" algn="l"/>
            <a:r>
              <a:rPr lang="en-US" sz="2500" dirty="0" smtClean="0"/>
              <a:t>Un base avec </a:t>
            </a:r>
            <a:r>
              <a:rPr lang="en-US" sz="2500" dirty="0" smtClean="0">
                <a:latin typeface="Book Antiqua"/>
              </a:rPr>
              <a:t>↑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Book Antiqua"/>
              </a:rPr>
              <a:t>[</a:t>
            </a:r>
            <a:r>
              <a:rPr lang="en-US" sz="2400" dirty="0" smtClean="0"/>
              <a:t>OH</a:t>
            </a:r>
            <a:r>
              <a:rPr lang="en-US" sz="2400" baseline="30000" dirty="0" smtClean="0"/>
              <a:t>-</a:t>
            </a:r>
            <a:r>
              <a:rPr lang="en-US" sz="2400" dirty="0" smtClean="0">
                <a:latin typeface="Book Antiqua"/>
              </a:rPr>
              <a:t>] a</a:t>
            </a:r>
            <a:r>
              <a:rPr lang="en-US" sz="2400" dirty="0" smtClean="0"/>
              <a:t>ura un </a:t>
            </a:r>
            <a:r>
              <a:rPr lang="en-US" sz="2400" dirty="0" smtClean="0">
                <a:latin typeface="Book Antiqua"/>
              </a:rPr>
              <a:t>↓[</a:t>
            </a:r>
            <a:r>
              <a:rPr lang="en-US" sz="2400" dirty="0" smtClean="0"/>
              <a:t>H</a:t>
            </a:r>
            <a:r>
              <a:rPr lang="en-US" sz="2400" baseline="30000" dirty="0" smtClean="0"/>
              <a:t>+</a:t>
            </a:r>
            <a:r>
              <a:rPr lang="en-US" sz="2400" dirty="0" smtClean="0">
                <a:latin typeface="Book Antiqua"/>
              </a:rPr>
              <a:t>]</a:t>
            </a:r>
          </a:p>
          <a:p>
            <a:pPr marL="1885950" lvl="4" indent="-457200" algn="l"/>
            <a:r>
              <a:rPr lang="en-US" sz="2400" dirty="0" smtClean="0">
                <a:latin typeface="Book Antiqua"/>
              </a:rPr>
              <a:t>Le pH sera </a:t>
            </a:r>
            <a:r>
              <a:rPr lang="en-US" sz="2400" dirty="0" err="1" smtClean="0">
                <a:latin typeface="Book Antiqua"/>
              </a:rPr>
              <a:t>élevé</a:t>
            </a:r>
            <a:endParaRPr lang="en-US" sz="2500" dirty="0" smtClean="0"/>
          </a:p>
          <a:p>
            <a:pPr marL="571500" lvl="1" indent="-457200" algn="l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34188484"/>
      </p:ext>
    </p:extLst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 dirty="0" err="1" smtClean="0"/>
              <a:t>L’équilibre</a:t>
            </a:r>
            <a:r>
              <a:rPr lang="en-US" dirty="0" smtClean="0"/>
              <a:t> </a:t>
            </a:r>
            <a:r>
              <a:rPr lang="en-US" dirty="0" err="1" smtClean="0"/>
              <a:t>d’ions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3150"/>
            <a:ext cx="7249616" cy="4114800"/>
          </a:xfrm>
        </p:spPr>
        <p:txBody>
          <a:bodyPr/>
          <a:lstStyle/>
          <a:p>
            <a:pPr marL="571500" lvl="1" indent="-457200" algn="l"/>
            <a:r>
              <a:rPr lang="en-US" sz="2800" dirty="0" smtClean="0">
                <a:latin typeface="Book Antiqua"/>
              </a:rPr>
              <a:t>H</a:t>
            </a:r>
            <a:r>
              <a:rPr lang="en-US" sz="2800" baseline="30000" dirty="0" smtClean="0">
                <a:latin typeface="Book Antiqua"/>
              </a:rPr>
              <a:t>+</a:t>
            </a:r>
            <a:r>
              <a:rPr lang="en-US" sz="2800" dirty="0" smtClean="0">
                <a:latin typeface="Book Antiqua"/>
              </a:rPr>
              <a:t> + OH</a:t>
            </a:r>
            <a:r>
              <a:rPr lang="en-US" sz="2800" baseline="30000" dirty="0" smtClean="0">
                <a:latin typeface="Book Antiqua"/>
              </a:rPr>
              <a:t>-</a:t>
            </a:r>
            <a:r>
              <a:rPr lang="en-US" sz="2800" dirty="0" smtClean="0">
                <a:latin typeface="Book Antiqua"/>
              </a:rPr>
              <a:t> → H</a:t>
            </a:r>
            <a:r>
              <a:rPr lang="en-US" sz="2800" baseline="-25000" dirty="0" smtClean="0">
                <a:latin typeface="Book Antiqua"/>
              </a:rPr>
              <a:t>2</a:t>
            </a:r>
            <a:r>
              <a:rPr lang="en-US" sz="2800" dirty="0" smtClean="0">
                <a:latin typeface="Book Antiqua"/>
              </a:rPr>
              <a:t>O</a:t>
            </a:r>
          </a:p>
          <a:p>
            <a:pPr marL="571500" lvl="1" indent="-457200" algn="l"/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68960"/>
            <a:ext cx="7862890" cy="284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72522"/>
      </p:ext>
    </p:extLst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63575"/>
            <a:ext cx="9144000" cy="1298575"/>
          </a:xfrm>
        </p:spPr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façon</a:t>
            </a:r>
            <a:r>
              <a:rPr lang="en-US" dirty="0" smtClean="0"/>
              <a:t> de classer les </a:t>
            </a:r>
            <a:r>
              <a:rPr lang="en-US" dirty="0" err="1" smtClean="0"/>
              <a:t>composés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ACIDES:  </a:t>
            </a:r>
            <a:r>
              <a:rPr lang="en-US" dirty="0" err="1" smtClean="0"/>
              <a:t>goût</a:t>
            </a:r>
            <a:r>
              <a:rPr lang="en-US" dirty="0" smtClean="0"/>
              <a:t> – </a:t>
            </a:r>
            <a:r>
              <a:rPr lang="en-US" dirty="0" err="1" smtClean="0"/>
              <a:t>aigre</a:t>
            </a:r>
            <a:r>
              <a:rPr lang="en-US" dirty="0" smtClean="0"/>
              <a:t> et piquant; corrosive - aide avec la digestion; </a:t>
            </a:r>
            <a:r>
              <a:rPr lang="en-US" dirty="0" err="1" smtClean="0"/>
              <a:t>pluie</a:t>
            </a:r>
            <a:r>
              <a:rPr lang="en-US" dirty="0" smtClean="0"/>
              <a:t> </a:t>
            </a:r>
            <a:r>
              <a:rPr lang="en-US" dirty="0" err="1" smtClean="0"/>
              <a:t>acide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BASES: </a:t>
            </a:r>
            <a:r>
              <a:rPr lang="en-US" dirty="0" err="1" smtClean="0"/>
              <a:t>goût</a:t>
            </a:r>
            <a:r>
              <a:rPr lang="en-US" dirty="0" smtClean="0"/>
              <a:t> – </a:t>
            </a:r>
            <a:r>
              <a:rPr lang="en-US" dirty="0" err="1" smtClean="0"/>
              <a:t>amer</a:t>
            </a:r>
            <a:r>
              <a:rPr lang="en-US" dirty="0" smtClean="0"/>
              <a:t>; texture – </a:t>
            </a:r>
            <a:r>
              <a:rPr lang="en-US" dirty="0" err="1" smtClean="0"/>
              <a:t>lisse</a:t>
            </a:r>
            <a:r>
              <a:rPr lang="en-US" dirty="0" smtClean="0"/>
              <a:t>; ex: </a:t>
            </a:r>
            <a:r>
              <a:rPr lang="en-US" dirty="0" err="1" smtClean="0"/>
              <a:t>produits</a:t>
            </a:r>
            <a:r>
              <a:rPr lang="en-US" dirty="0" smtClean="0"/>
              <a:t> de </a:t>
            </a:r>
            <a:r>
              <a:rPr lang="en-US" dirty="0" err="1" smtClean="0"/>
              <a:t>nettoyage</a:t>
            </a:r>
            <a:r>
              <a:rPr lang="en-US" dirty="0" smtClean="0"/>
              <a:t>, </a:t>
            </a:r>
            <a:r>
              <a:rPr lang="en-US" dirty="0" err="1" smtClean="0"/>
              <a:t>blanc</a:t>
            </a:r>
            <a:r>
              <a:rPr lang="en-US" dirty="0" smtClean="0"/>
              <a:t> </a:t>
            </a:r>
            <a:r>
              <a:rPr lang="en-US" dirty="0" err="1" smtClean="0"/>
              <a:t>d’oeuf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NE PAS TOUCHER – NE PAS GOÛTER</a:t>
            </a:r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Échelle</a:t>
            </a:r>
            <a:r>
              <a:rPr lang="en-US" dirty="0" smtClean="0"/>
              <a:t> de pH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8991600" cy="3352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ACIDES: pH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l’eau</a:t>
            </a:r>
            <a:r>
              <a:rPr lang="en-US" dirty="0" smtClean="0"/>
              <a:t> MOINS </a:t>
            </a:r>
            <a:r>
              <a:rPr lang="en-US" dirty="0" err="1" smtClean="0"/>
              <a:t>que</a:t>
            </a:r>
            <a:r>
              <a:rPr lang="en-US" dirty="0" smtClean="0"/>
              <a:t> 7 (</a:t>
            </a:r>
            <a:r>
              <a:rPr lang="en-US" dirty="0" err="1" smtClean="0"/>
              <a:t>alcalines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NEUTRE: pH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l’eau</a:t>
            </a:r>
            <a:r>
              <a:rPr lang="en-US" dirty="0" smtClean="0"/>
              <a:t> ÉGALE à 7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BASES: pH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l’eau</a:t>
            </a:r>
            <a:r>
              <a:rPr lang="en-US" dirty="0" smtClean="0"/>
              <a:t> PLUS </a:t>
            </a:r>
            <a:r>
              <a:rPr lang="en-US" dirty="0" err="1" smtClean="0"/>
              <a:t>que</a:t>
            </a:r>
            <a:r>
              <a:rPr lang="en-US" dirty="0" smtClean="0"/>
              <a:t> 7 (</a:t>
            </a:r>
            <a:r>
              <a:rPr lang="en-US" dirty="0" err="1" smtClean="0"/>
              <a:t>basique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valeur</a:t>
            </a:r>
            <a:r>
              <a:rPr lang="en-US" dirty="0" smtClean="0"/>
              <a:t> du pH</a:t>
            </a:r>
            <a:endParaRPr lang="en-US" dirty="0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28288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dirty="0" smtClean="0"/>
              <a:t>pH </a:t>
            </a:r>
            <a:r>
              <a:rPr lang="en-US" sz="3200" dirty="0" err="1" smtClean="0"/>
              <a:t>est</a:t>
            </a:r>
            <a:r>
              <a:rPr lang="en-US" sz="3200" dirty="0" smtClean="0"/>
              <a:t> un </a:t>
            </a:r>
            <a:r>
              <a:rPr lang="en-US" sz="3200" dirty="0" err="1" smtClean="0"/>
              <a:t>valeur</a:t>
            </a:r>
            <a:r>
              <a:rPr lang="en-US" sz="3200" dirty="0" smtClean="0"/>
              <a:t> </a:t>
            </a:r>
            <a:r>
              <a:rPr lang="en-US" sz="3200" dirty="0" err="1" smtClean="0"/>
              <a:t>logarithmique</a:t>
            </a:r>
            <a:r>
              <a:rPr lang="en-US" sz="3200" dirty="0" smtClean="0"/>
              <a:t>, </a:t>
            </a:r>
            <a:r>
              <a:rPr lang="en-US" sz="3200" dirty="0" err="1" smtClean="0"/>
              <a:t>ce</a:t>
            </a:r>
            <a:r>
              <a:rPr lang="en-US" sz="3200" dirty="0" smtClean="0"/>
              <a:t> qui </a:t>
            </a:r>
            <a:r>
              <a:rPr lang="en-US" sz="3200" dirty="0" err="1" smtClean="0"/>
              <a:t>veut</a:t>
            </a:r>
            <a:r>
              <a:rPr lang="en-US" sz="3200" dirty="0" smtClean="0"/>
              <a:t> dire:</a:t>
            </a:r>
            <a:endParaRPr lang="en-US" dirty="0"/>
          </a:p>
          <a:p>
            <a:pPr lvl="1">
              <a:buFontTx/>
              <a:buChar char="•"/>
            </a:pPr>
            <a:r>
              <a:rPr lang="en-US" sz="2000" b="1" dirty="0" err="1" smtClean="0"/>
              <a:t>Chaque</a:t>
            </a:r>
            <a:r>
              <a:rPr lang="en-US" sz="2000" b="1" dirty="0" smtClean="0"/>
              <a:t> variation d’un point = un </a:t>
            </a:r>
            <a:r>
              <a:rPr lang="en-US" sz="2000" b="1" dirty="0" err="1" smtClean="0"/>
              <a:t>changement</a:t>
            </a:r>
            <a:r>
              <a:rPr lang="en-US" sz="2000" b="1" dirty="0" smtClean="0"/>
              <a:t> 10 </a:t>
            </a:r>
            <a:r>
              <a:rPr lang="en-US" sz="2000" b="1" dirty="0" err="1" smtClean="0"/>
              <a:t>fois</a:t>
            </a:r>
            <a:r>
              <a:rPr lang="en-US" sz="2000" b="1" dirty="0" smtClean="0"/>
              <a:t> plus large</a:t>
            </a:r>
            <a:endParaRPr lang="en-US" sz="2000" b="1" dirty="0"/>
          </a:p>
          <a:p>
            <a:pPr lvl="1">
              <a:buFontTx/>
              <a:buNone/>
            </a:pPr>
            <a:endParaRPr lang="en-US" sz="800" dirty="0"/>
          </a:p>
          <a:p>
            <a:pPr lvl="1">
              <a:buFontTx/>
              <a:buChar char="•"/>
            </a:pPr>
            <a:r>
              <a:rPr lang="en-US" sz="1900" dirty="0" smtClean="0"/>
              <a:t>Ex: en </a:t>
            </a:r>
            <a:r>
              <a:rPr lang="en-US" sz="1900" dirty="0" err="1" smtClean="0"/>
              <a:t>allant</a:t>
            </a:r>
            <a:r>
              <a:rPr lang="en-US" sz="1900" dirty="0" smtClean="0"/>
              <a:t> d’un pH de 6 à un pH de 4</a:t>
            </a:r>
            <a:endParaRPr lang="en-US" sz="1900" dirty="0"/>
          </a:p>
          <a:p>
            <a:pPr lvl="1">
              <a:buFontTx/>
              <a:buChar char="•"/>
            </a:pPr>
            <a:endParaRPr lang="en-US" sz="800" dirty="0"/>
          </a:p>
          <a:p>
            <a:pPr lvl="5" algn="l">
              <a:buFontTx/>
              <a:buChar char="•"/>
            </a:pPr>
            <a:r>
              <a:rPr lang="en-US" sz="2000" dirty="0" err="1" smtClean="0"/>
              <a:t>Changement</a:t>
            </a:r>
            <a:r>
              <a:rPr lang="en-US" sz="2000" dirty="0" smtClean="0"/>
              <a:t> de 2 points</a:t>
            </a:r>
            <a:endParaRPr lang="en-US" sz="2000" dirty="0"/>
          </a:p>
          <a:p>
            <a:pPr lvl="1" algn="l">
              <a:buFontTx/>
              <a:buChar char="•"/>
            </a:pPr>
            <a:endParaRPr lang="en-US" sz="2000" dirty="0"/>
          </a:p>
          <a:p>
            <a:pPr lvl="5" algn="l">
              <a:buFontTx/>
              <a:buChar char="•"/>
            </a:pPr>
            <a:r>
              <a:rPr lang="en-US" sz="2000" dirty="0" err="1" smtClean="0"/>
              <a:t>L’acidité</a:t>
            </a:r>
            <a:r>
              <a:rPr lang="en-US" sz="2000" dirty="0" smtClean="0"/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10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plus </a:t>
            </a:r>
            <a:r>
              <a:rPr lang="en-US" sz="2000" dirty="0" err="1" smtClean="0"/>
              <a:t>élevé</a:t>
            </a:r>
            <a:endParaRPr lang="en-US" sz="2000" dirty="0"/>
          </a:p>
          <a:p>
            <a:pPr lvl="1" algn="l">
              <a:buFontTx/>
              <a:buChar char="•"/>
            </a:pPr>
            <a:endParaRPr lang="en-US" sz="2000" dirty="0"/>
          </a:p>
          <a:p>
            <a:pPr lvl="5" algn="l">
              <a:buFontTx/>
              <a:buChar char="•"/>
            </a:pPr>
            <a:r>
              <a:rPr lang="en-US" sz="2000" dirty="0" smtClean="0"/>
              <a:t>pH 4 </a:t>
            </a:r>
            <a:r>
              <a:rPr lang="en-US" sz="2000" dirty="0" err="1" smtClean="0"/>
              <a:t>est</a:t>
            </a:r>
            <a:r>
              <a:rPr lang="en-US" sz="2000" dirty="0" smtClean="0"/>
              <a:t> 100 plus </a:t>
            </a:r>
            <a:r>
              <a:rPr lang="en-US" sz="2000" dirty="0" err="1" smtClean="0"/>
              <a:t>acide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pH6</a:t>
            </a:r>
            <a:endParaRPr lang="en-US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819150"/>
            <a:ext cx="8458200" cy="990600"/>
          </a:xfrm>
        </p:spPr>
        <p:txBody>
          <a:bodyPr/>
          <a:lstStyle/>
          <a:p>
            <a:r>
              <a:rPr lang="en-US" dirty="0" err="1" smtClean="0"/>
              <a:t>Indicateurs</a:t>
            </a:r>
            <a:r>
              <a:rPr lang="en-US" dirty="0" smtClean="0"/>
              <a:t> de pH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2362200"/>
            <a:ext cx="7776864" cy="4267200"/>
          </a:xfrm>
        </p:spPr>
        <p:txBody>
          <a:bodyPr/>
          <a:lstStyle/>
          <a:p>
            <a:pPr algn="l"/>
            <a:r>
              <a:rPr lang="en-US" dirty="0" smtClean="0"/>
              <a:t>Un substance qui </a:t>
            </a:r>
            <a:r>
              <a:rPr lang="en-US" dirty="0" err="1" smtClean="0"/>
              <a:t>indique</a:t>
            </a:r>
            <a:r>
              <a:rPr lang="en-US" dirty="0" smtClean="0"/>
              <a:t> le pH d’un </a:t>
            </a:r>
            <a:r>
              <a:rPr lang="en-US" dirty="0" err="1" smtClean="0"/>
              <a:t>acide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un base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Il y a </a:t>
            </a:r>
            <a:r>
              <a:rPr lang="en-US" dirty="0" err="1" smtClean="0"/>
              <a:t>plusieurs</a:t>
            </a:r>
            <a:r>
              <a:rPr lang="en-US" dirty="0" smtClean="0"/>
              <a:t> types – </a:t>
            </a:r>
            <a:r>
              <a:rPr lang="en-US" dirty="0" err="1" smtClean="0"/>
              <a:t>celui</a:t>
            </a:r>
            <a:r>
              <a:rPr lang="en-US" dirty="0" smtClean="0"/>
              <a:t>-la se base </a:t>
            </a:r>
            <a:r>
              <a:rPr lang="en-US" dirty="0" err="1" smtClean="0"/>
              <a:t>sur</a:t>
            </a:r>
            <a:r>
              <a:rPr lang="en-US" dirty="0" smtClean="0"/>
              <a:t> la charge du </a:t>
            </a:r>
            <a:r>
              <a:rPr lang="en-US" dirty="0" err="1" smtClean="0"/>
              <a:t>liquide</a:t>
            </a:r>
            <a:endParaRPr lang="en-US" dirty="0" smtClean="0"/>
          </a:p>
          <a:p>
            <a:pPr lvl="1" algn="l"/>
            <a:r>
              <a:rPr lang="en-US" dirty="0" smtClean="0"/>
              <a:t>pH-</a:t>
            </a:r>
            <a:r>
              <a:rPr lang="en-US" dirty="0" err="1" smtClean="0"/>
              <a:t>mètre</a:t>
            </a:r>
            <a:r>
              <a:rPr lang="en-US" dirty="0" smtClean="0"/>
              <a:t> </a:t>
            </a:r>
            <a:r>
              <a:rPr lang="en-US" dirty="0" err="1" smtClean="0"/>
              <a:t>numérique</a:t>
            </a:r>
            <a:endParaRPr lang="en-US" dirty="0" smtClean="0"/>
          </a:p>
          <a:p>
            <a:pPr algn="l"/>
            <a:r>
              <a:rPr lang="en-US" dirty="0" smtClean="0"/>
              <a:t>Il y a </a:t>
            </a:r>
            <a:r>
              <a:rPr lang="en-US" dirty="0" err="1" smtClean="0"/>
              <a:t>plusieurs</a:t>
            </a:r>
            <a:r>
              <a:rPr lang="en-US" dirty="0" smtClean="0"/>
              <a:t> types – </a:t>
            </a:r>
            <a:r>
              <a:rPr lang="en-US" dirty="0" err="1" smtClean="0"/>
              <a:t>celles</a:t>
            </a:r>
            <a:r>
              <a:rPr lang="en-US" dirty="0" smtClean="0"/>
              <a:t>-ci </a:t>
            </a:r>
            <a:r>
              <a:rPr lang="en-US" dirty="0" err="1" smtClean="0"/>
              <a:t>changent</a:t>
            </a:r>
            <a:r>
              <a:rPr lang="en-US" dirty="0" smtClean="0"/>
              <a:t> de </a:t>
            </a:r>
            <a:r>
              <a:rPr lang="en-US" dirty="0" err="1" smtClean="0"/>
              <a:t>couleurs</a:t>
            </a:r>
            <a:r>
              <a:rPr lang="en-US" dirty="0" smtClean="0"/>
              <a:t> </a:t>
            </a:r>
            <a:r>
              <a:rPr lang="en-US" dirty="0" err="1" smtClean="0"/>
              <a:t>dépendant</a:t>
            </a:r>
            <a:r>
              <a:rPr lang="en-US" dirty="0" smtClean="0"/>
              <a:t> du pH</a:t>
            </a:r>
          </a:p>
          <a:p>
            <a:pPr lvl="1" algn="l"/>
            <a:r>
              <a:rPr lang="en-US" dirty="0" err="1" smtClean="0"/>
              <a:t>Papier</a:t>
            </a:r>
            <a:r>
              <a:rPr lang="en-US" dirty="0" smtClean="0"/>
              <a:t> de </a:t>
            </a:r>
            <a:r>
              <a:rPr lang="en-US" dirty="0" err="1" smtClean="0"/>
              <a:t>Tournesol</a:t>
            </a:r>
            <a:endParaRPr lang="en-US" dirty="0" smtClean="0"/>
          </a:p>
          <a:p>
            <a:pPr lvl="1" algn="l"/>
            <a:r>
              <a:rPr lang="en-US" dirty="0" err="1" smtClean="0"/>
              <a:t>Indicateur</a:t>
            </a:r>
            <a:r>
              <a:rPr lang="en-US" dirty="0" smtClean="0"/>
              <a:t> </a:t>
            </a:r>
            <a:r>
              <a:rPr lang="en-US" dirty="0" err="1" smtClean="0"/>
              <a:t>Universel</a:t>
            </a:r>
            <a:endParaRPr lang="en-US" dirty="0" smtClean="0"/>
          </a:p>
          <a:p>
            <a:pPr lvl="1" algn="l"/>
            <a:r>
              <a:rPr lang="en-US" dirty="0" err="1" smtClean="0"/>
              <a:t>Phénolphtaléine</a:t>
            </a:r>
            <a:endParaRPr lang="en-US" dirty="0" smtClean="0"/>
          </a:p>
          <a:p>
            <a:pPr lvl="1" algn="l"/>
            <a:r>
              <a:rPr lang="en-US" dirty="0" smtClean="0"/>
              <a:t>Bleu de </a:t>
            </a:r>
            <a:r>
              <a:rPr lang="en-US" dirty="0" err="1" smtClean="0"/>
              <a:t>bromothymol</a:t>
            </a:r>
            <a:endParaRPr lang="en-US" dirty="0" smtClean="0"/>
          </a:p>
          <a:p>
            <a:pPr lvl="1" algn="l"/>
            <a:r>
              <a:rPr lang="en-US" dirty="0" err="1" smtClean="0"/>
              <a:t>Carmin</a:t>
            </a:r>
            <a:r>
              <a:rPr lang="en-US" dirty="0" smtClean="0"/>
              <a:t> </a:t>
            </a:r>
            <a:r>
              <a:rPr lang="en-US" dirty="0" err="1" smtClean="0"/>
              <a:t>d’indigo</a:t>
            </a:r>
            <a:endParaRPr lang="en-US" dirty="0" smtClean="0"/>
          </a:p>
          <a:p>
            <a:pPr lvl="1" algn="l"/>
            <a:r>
              <a:rPr lang="en-US" dirty="0" err="1" smtClean="0"/>
              <a:t>Méthylorange</a:t>
            </a:r>
            <a:endParaRPr lang="en-US" dirty="0" smtClean="0"/>
          </a:p>
          <a:p>
            <a:pPr lvl="1" algn="l"/>
            <a:r>
              <a:rPr lang="en-US" dirty="0" smtClean="0"/>
              <a:t>Rouge de </a:t>
            </a:r>
            <a:r>
              <a:rPr lang="en-US" dirty="0" err="1" smtClean="0"/>
              <a:t>méthyle</a:t>
            </a:r>
            <a:endParaRPr lang="en-US" dirty="0" smtClean="0"/>
          </a:p>
          <a:p>
            <a:pPr lvl="1" algn="l"/>
            <a:endParaRPr lang="en-US" dirty="0"/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pH-</a:t>
            </a:r>
            <a:r>
              <a:rPr lang="en-US" dirty="0" err="1" smtClean="0"/>
              <a:t>mètre</a:t>
            </a:r>
            <a:r>
              <a:rPr lang="en-US" dirty="0" smtClean="0"/>
              <a:t> </a:t>
            </a:r>
            <a:r>
              <a:rPr lang="en-US" dirty="0" err="1" smtClean="0"/>
              <a:t>numérique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72816"/>
            <a:ext cx="4514229" cy="4574959"/>
          </a:xfrm>
        </p:spPr>
      </p:pic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 dirty="0" err="1" smtClean="0"/>
              <a:t>Indicateur</a:t>
            </a:r>
            <a:r>
              <a:rPr lang="en-US" dirty="0" smtClean="0"/>
              <a:t> </a:t>
            </a:r>
            <a:r>
              <a:rPr lang="en-US" dirty="0" err="1" smtClean="0"/>
              <a:t>Universelle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0" y="1700808"/>
            <a:ext cx="4914900" cy="2200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683" y="4077072"/>
            <a:ext cx="4788172" cy="2283590"/>
          </a:xfrm>
          <a:prstGeom prst="rect">
            <a:avLst/>
          </a:prstGeom>
        </p:spPr>
      </p:pic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90575"/>
            <a:ext cx="8382000" cy="1066800"/>
          </a:xfrm>
        </p:spPr>
        <p:txBody>
          <a:bodyPr/>
          <a:lstStyle/>
          <a:p>
            <a:r>
              <a:rPr lang="en-US" dirty="0" err="1" smtClean="0"/>
              <a:t>Papier</a:t>
            </a:r>
            <a:r>
              <a:rPr lang="en-US" dirty="0" smtClean="0"/>
              <a:t> </a:t>
            </a:r>
            <a:r>
              <a:rPr lang="en-US" dirty="0" err="1" smtClean="0"/>
              <a:t>Tournesol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5929920" cy="3996722"/>
          </a:xfrm>
        </p:spPr>
      </p:pic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819150"/>
            <a:ext cx="8080375" cy="990600"/>
          </a:xfrm>
        </p:spPr>
        <p:txBody>
          <a:bodyPr/>
          <a:lstStyle/>
          <a:p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Indicateurs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16832"/>
            <a:ext cx="4737766" cy="4091707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3" name="Rectangle 2"/>
          <p:cNvSpPr/>
          <p:nvPr/>
        </p:nvSpPr>
        <p:spPr bwMode="auto">
          <a:xfrm>
            <a:off x="2195736" y="2708920"/>
            <a:ext cx="4737766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195736" y="3710657"/>
            <a:ext cx="4737766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195736" y="4749349"/>
            <a:ext cx="4737766" cy="504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for science fair project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science fair project</Template>
  <TotalTime>1875</TotalTime>
  <Words>353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Verdana</vt:lpstr>
      <vt:lpstr>Wingdings</vt:lpstr>
      <vt:lpstr>Arial</vt:lpstr>
      <vt:lpstr>Presentation for science fair project</vt:lpstr>
      <vt:lpstr>Les ACIDES et les BASES</vt:lpstr>
      <vt:lpstr>Une façon de classer les composés</vt:lpstr>
      <vt:lpstr>Échelle de pH</vt:lpstr>
      <vt:lpstr>Le valeur du pH</vt:lpstr>
      <vt:lpstr>Indicateurs de pH</vt:lpstr>
      <vt:lpstr>pH-mètre numérique</vt:lpstr>
      <vt:lpstr>Indicateur Universelle</vt:lpstr>
      <vt:lpstr>Papier Tournesol</vt:lpstr>
      <vt:lpstr>Autres Indicateurs</vt:lpstr>
      <vt:lpstr>Les ACIDES</vt:lpstr>
      <vt:lpstr>Les ACIDES</vt:lpstr>
      <vt:lpstr>Nommé les Acides</vt:lpstr>
      <vt:lpstr>Les BASES</vt:lpstr>
      <vt:lpstr>Les BASES</vt:lpstr>
      <vt:lpstr>L’équilibre d’ions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ACIDES et les BASES</dc:title>
  <dc:creator>Windows User</dc:creator>
  <cp:lastModifiedBy>Windows User</cp:lastModifiedBy>
  <cp:revision>12</cp:revision>
  <cp:lastPrinted>1601-01-01T00:00:00Z</cp:lastPrinted>
  <dcterms:created xsi:type="dcterms:W3CDTF">2014-01-09T15:21:41Z</dcterms:created>
  <dcterms:modified xsi:type="dcterms:W3CDTF">2014-01-10T22:36:44Z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