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2" r:id="rId6"/>
    <p:sldId id="271" r:id="rId7"/>
    <p:sldId id="272" r:id="rId8"/>
    <p:sldId id="273" r:id="rId9"/>
    <p:sldId id="274" r:id="rId10"/>
    <p:sldId id="275" r:id="rId11"/>
    <p:sldId id="276" r:id="rId12"/>
    <p:sldId id="270" r:id="rId13"/>
    <p:sldId id="269" r:id="rId1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65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74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1/27/2014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1/27/2014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1/27/2014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1/27/2014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Les </a:t>
            </a:r>
            <a:r>
              <a:rPr lang="en-US" dirty="0" err="1" smtClean="0"/>
              <a:t>Sels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Chapitre</a:t>
            </a:r>
            <a:r>
              <a:rPr lang="en-US" dirty="0" smtClean="0"/>
              <a:t> 5.2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Un </a:t>
            </a:r>
            <a:r>
              <a:rPr lang="en-US" dirty="0" err="1" smtClean="0"/>
              <a:t>autre</a:t>
            </a:r>
            <a:r>
              <a:rPr lang="en-US" dirty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err="1" smtClean="0"/>
              <a:t>Réaction</a:t>
            </a:r>
            <a:r>
              <a:rPr lang="en-US" dirty="0" smtClean="0"/>
              <a:t> Carbonate + </a:t>
            </a:r>
            <a:r>
              <a:rPr lang="en-US" dirty="0" err="1" smtClean="0"/>
              <a:t>Acide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342900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Un Carbonate joint à une acide et devient neutraliser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148749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809206" cy="1143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acide</a:t>
            </a:r>
            <a:r>
              <a:rPr lang="en-US" dirty="0" smtClean="0"/>
              <a:t> + carbonate </a:t>
            </a:r>
            <a:r>
              <a:rPr lang="en-US" dirty="0" err="1" smtClean="0"/>
              <a:t>créer</a:t>
            </a:r>
            <a:r>
              <a:rPr lang="en-US" dirty="0" smtClean="0"/>
              <a:t> un </a:t>
            </a:r>
            <a:r>
              <a:rPr lang="en-US" dirty="0" err="1" smtClean="0"/>
              <a:t>sel</a:t>
            </a:r>
            <a:r>
              <a:rPr lang="en-US" dirty="0" smtClean="0"/>
              <a:t> + eau + </a:t>
            </a:r>
            <a:r>
              <a:rPr lang="en-US" dirty="0" err="1" smtClean="0"/>
              <a:t>gaz</a:t>
            </a:r>
            <a:endParaRPr lang="en-US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0" y="1700808"/>
            <a:ext cx="91440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en-US" sz="4000" dirty="0" smtClean="0"/>
              <a:t>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SO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 + CaCO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 </a:t>
            </a:r>
            <a:r>
              <a:rPr lang="en-US" sz="4000" dirty="0" smtClean="0">
                <a:latin typeface="Book Antiqua"/>
              </a:rPr>
              <a:t>→ CaSO</a:t>
            </a:r>
            <a:r>
              <a:rPr lang="en-US" sz="4000" baseline="-25000" dirty="0" smtClean="0">
                <a:latin typeface="Book Antiqua"/>
              </a:rPr>
              <a:t>4 </a:t>
            </a:r>
            <a:r>
              <a:rPr lang="en-US" sz="4000" dirty="0" smtClean="0">
                <a:latin typeface="Book Antiqua"/>
              </a:rPr>
              <a:t>+ H</a:t>
            </a:r>
            <a:r>
              <a:rPr lang="en-US" sz="4000" baseline="-25000" dirty="0" smtClean="0">
                <a:latin typeface="Book Antiqua"/>
              </a:rPr>
              <a:t>2</a:t>
            </a:r>
            <a:r>
              <a:rPr lang="en-US" sz="4000" dirty="0" smtClean="0">
                <a:latin typeface="Book Antiqua"/>
              </a:rPr>
              <a:t>O + CO</a:t>
            </a:r>
            <a:r>
              <a:rPr lang="en-US" sz="4000" baseline="-25000" dirty="0" smtClean="0">
                <a:latin typeface="Book Antiqua"/>
              </a:rPr>
              <a:t>2</a:t>
            </a:r>
            <a:endParaRPr lang="en-US" sz="4000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1331640" y="3124200"/>
            <a:ext cx="6336704" cy="1981200"/>
          </a:xfrm>
        </p:spPr>
        <p:txBody>
          <a:bodyPr>
            <a:normAutofit/>
          </a:bodyPr>
          <a:lstStyle>
            <a:extLst/>
          </a:lstStyle>
          <a:p>
            <a:pPr marL="0" indent="0"/>
            <a:r>
              <a:rPr lang="en-US" sz="2800" dirty="0" smtClean="0"/>
              <a:t>Un carbonate avec un </a:t>
            </a:r>
            <a:r>
              <a:rPr lang="en-US" sz="2800" dirty="0" err="1" smtClean="0"/>
              <a:t>acide</a:t>
            </a:r>
            <a:r>
              <a:rPr lang="en-US" sz="2800" dirty="0" smtClean="0"/>
              <a:t> </a:t>
            </a:r>
            <a:r>
              <a:rPr lang="en-US" sz="2800" dirty="0" err="1" smtClean="0"/>
              <a:t>relâchera</a:t>
            </a:r>
            <a:r>
              <a:rPr lang="en-US" sz="2800" dirty="0" smtClean="0"/>
              <a:t> le </a:t>
            </a:r>
            <a:r>
              <a:rPr lang="en-US" sz="2800" dirty="0" err="1" smtClean="0"/>
              <a:t>dioxyde</a:t>
            </a:r>
            <a:r>
              <a:rPr lang="en-US" sz="2800" dirty="0" smtClean="0"/>
              <a:t> de </a:t>
            </a:r>
            <a:r>
              <a:rPr lang="en-US" sz="2800" dirty="0" err="1" smtClean="0"/>
              <a:t>carbone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88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qu’un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Toutes</a:t>
            </a:r>
            <a:r>
              <a:rPr lang="en-US" dirty="0" smtClean="0"/>
              <a:t> </a:t>
            </a:r>
            <a:r>
              <a:rPr lang="en-US" dirty="0" err="1" smtClean="0"/>
              <a:t>ces</a:t>
            </a:r>
            <a:r>
              <a:rPr lang="en-US" dirty="0" smtClean="0"/>
              <a:t> </a:t>
            </a:r>
            <a:r>
              <a:rPr lang="en-US" dirty="0" err="1" smtClean="0"/>
              <a:t>réponses</a:t>
            </a:r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Un substance qui </a:t>
            </a:r>
            <a:r>
              <a:rPr lang="en-US" dirty="0" err="1" smtClean="0"/>
              <a:t>réagit</a:t>
            </a:r>
            <a:r>
              <a:rPr lang="en-US" dirty="0" smtClean="0"/>
              <a:t> avec un carbonate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body" sz="quarter" idx="19"/>
          </p:nvPr>
        </p:nvSpPr>
        <p:spPr>
          <a:xfrm>
            <a:off x="1143000" y="2057400"/>
            <a:ext cx="7086600" cy="457200"/>
          </a:xfrm>
        </p:spPr>
        <p:txBody>
          <a:bodyPr/>
          <a:lstStyle>
            <a:extLst/>
          </a:lstStyle>
          <a:p>
            <a:r>
              <a:rPr lang="en-US" dirty="0" err="1" smtClean="0"/>
              <a:t>Une</a:t>
            </a:r>
            <a:r>
              <a:rPr lang="en-US" dirty="0" smtClean="0"/>
              <a:t> substance qui ne conduit pas </a:t>
            </a:r>
            <a:r>
              <a:rPr lang="en-US" dirty="0" err="1" smtClean="0"/>
              <a:t>l’électricité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body" sz="quarter" idx="20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Une</a:t>
            </a:r>
            <a:r>
              <a:rPr lang="en-US" dirty="0" smtClean="0"/>
              <a:t> substance qui à des ions de H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body" sz="quarter" idx="21"/>
          </p:nvPr>
        </p:nvSpPr>
        <p:spPr>
          <a:xfrm>
            <a:off x="1143000" y="3429000"/>
            <a:ext cx="7086600" cy="457200"/>
          </a:xfrm>
        </p:spPr>
        <p:txBody>
          <a:bodyPr/>
          <a:lstStyle>
            <a:extLst/>
          </a:lstStyle>
          <a:p>
            <a:r>
              <a:rPr lang="en-US" dirty="0" smtClean="0"/>
              <a:t>Un </a:t>
            </a:r>
            <a:r>
              <a:rPr lang="en-US" dirty="0" err="1" smtClean="0"/>
              <a:t>composé</a:t>
            </a:r>
            <a:r>
              <a:rPr lang="en-US" dirty="0" smtClean="0"/>
              <a:t> </a:t>
            </a:r>
            <a:r>
              <a:rPr lang="en-US" dirty="0" err="1" smtClean="0"/>
              <a:t>ionique</a:t>
            </a:r>
            <a:r>
              <a:rPr lang="en-US" dirty="0" smtClean="0"/>
              <a:t> </a:t>
            </a:r>
            <a:r>
              <a:rPr lang="en-US" dirty="0" err="1" smtClean="0"/>
              <a:t>ayant</a:t>
            </a:r>
            <a:r>
              <a:rPr lang="en-US" dirty="0" smtClean="0"/>
              <a:t> un ion </a:t>
            </a:r>
            <a:r>
              <a:rPr lang="en-US" dirty="0" err="1" smtClean="0"/>
              <a:t>positif</a:t>
            </a:r>
            <a:r>
              <a:rPr lang="en-US" dirty="0" smtClean="0"/>
              <a:t> et un ion </a:t>
            </a:r>
            <a:r>
              <a:rPr lang="en-US" dirty="0" err="1" smtClean="0"/>
              <a:t>négatif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err="1" smtClean="0"/>
              <a:t>Reliez</a:t>
            </a:r>
            <a:r>
              <a:rPr lang="en-US" dirty="0" smtClean="0"/>
              <a:t> la </a:t>
            </a:r>
            <a:r>
              <a:rPr lang="en-US" dirty="0" err="1" smtClean="0"/>
              <a:t>réaction</a:t>
            </a:r>
            <a:r>
              <a:rPr lang="en-US" dirty="0" smtClean="0"/>
              <a:t> avec son </a:t>
            </a:r>
            <a:r>
              <a:rPr lang="en-US" dirty="0" err="1" smtClean="0"/>
              <a:t>produit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HCl</a:t>
            </a:r>
            <a:r>
              <a:rPr lang="en-US" dirty="0" smtClean="0"/>
              <a:t> + </a:t>
            </a:r>
            <a:r>
              <a:rPr lang="en-US" dirty="0" err="1" smtClean="0"/>
              <a:t>NaOH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O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SO</a:t>
            </a:r>
            <a:r>
              <a:rPr lang="en-US" baseline="-25000" dirty="0" smtClean="0"/>
              <a:t>2(g)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2HCl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Mg</a:t>
            </a:r>
            <a:r>
              <a:rPr lang="en-US" baseline="-25000" dirty="0" smtClean="0"/>
              <a:t>(s)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 </a:t>
            </a:r>
            <a:r>
              <a:rPr lang="en-US" dirty="0" smtClean="0"/>
              <a:t>+ CaCO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8"/>
          </p:nvPr>
        </p:nvSpPr>
        <p:spPr>
          <a:xfrm>
            <a:off x="4800600" y="2057400"/>
            <a:ext cx="2971800" cy="651520"/>
          </a:xfrm>
        </p:spPr>
        <p:txBody>
          <a:bodyPr>
            <a:normAutofit fontScale="92500" lnSpcReduction="20000"/>
          </a:bodyPr>
          <a:lstStyle>
            <a:extLst/>
          </a:lstStyle>
          <a:p>
            <a:r>
              <a:rPr lang="en-US" dirty="0" smtClean="0"/>
              <a:t>Un </a:t>
            </a:r>
            <a:r>
              <a:rPr lang="en-US" dirty="0" err="1" smtClean="0"/>
              <a:t>sel</a:t>
            </a:r>
            <a:r>
              <a:rPr lang="en-US" dirty="0" smtClean="0"/>
              <a:t>, de </a:t>
            </a:r>
            <a:r>
              <a:rPr lang="en-US" dirty="0" err="1" smtClean="0"/>
              <a:t>l’eau</a:t>
            </a:r>
            <a:r>
              <a:rPr lang="en-US" dirty="0" smtClean="0"/>
              <a:t>, et de la </a:t>
            </a:r>
            <a:r>
              <a:rPr lang="en-US" dirty="0" err="1" smtClean="0"/>
              <a:t>dioxyde</a:t>
            </a:r>
            <a:r>
              <a:rPr lang="en-US" dirty="0" smtClean="0"/>
              <a:t> de </a:t>
            </a:r>
            <a:r>
              <a:rPr lang="en-US" dirty="0" err="1" smtClean="0"/>
              <a:t>carbone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body" sz="quarter" idx="19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acide</a:t>
            </a:r>
            <a:endParaRPr lang="en-US" dirty="0"/>
          </a:p>
        </p:txBody>
      </p:sp>
      <p:sp>
        <p:nvSpPr>
          <p:cNvPr id="10" name="Rectangle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Un </a:t>
            </a:r>
            <a:r>
              <a:rPr lang="en-US" dirty="0" err="1" smtClean="0"/>
              <a:t>Sel</a:t>
            </a:r>
            <a:r>
              <a:rPr lang="en-US" dirty="0" smtClean="0"/>
              <a:t> et </a:t>
            </a:r>
            <a:r>
              <a:rPr lang="en-US" dirty="0" err="1" smtClean="0"/>
              <a:t>l’eau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Une</a:t>
            </a:r>
            <a:r>
              <a:rPr lang="en-US" dirty="0" smtClean="0"/>
              <a:t> base</a:t>
            </a:r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Un </a:t>
            </a:r>
            <a:r>
              <a:rPr lang="en-US" dirty="0" err="1" smtClean="0"/>
              <a:t>sel</a:t>
            </a:r>
            <a:r>
              <a:rPr lang="en-US" dirty="0" smtClean="0"/>
              <a:t> et </a:t>
            </a:r>
            <a:r>
              <a:rPr lang="en-US" dirty="0" err="1" smtClean="0"/>
              <a:t>gaz</a:t>
            </a:r>
            <a:r>
              <a:rPr lang="en-US" dirty="0" smtClean="0"/>
              <a:t> </a:t>
            </a:r>
            <a:r>
              <a:rPr lang="en-US" dirty="0" err="1" smtClean="0"/>
              <a:t>hydrogène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395536" y="447020"/>
            <a:ext cx="8431088" cy="1143000"/>
          </a:xfrm>
        </p:spPr>
        <p:txBody>
          <a:bodyPr>
            <a:noAutofit/>
          </a:bodyPr>
          <a:lstStyle>
            <a:extLst/>
          </a:lstStyle>
          <a:p>
            <a:r>
              <a:rPr lang="en-US" sz="4400" dirty="0" smtClean="0"/>
              <a:t>La Neutralization (</a:t>
            </a:r>
            <a:r>
              <a:rPr lang="en-US" sz="4400" dirty="0" err="1" smtClean="0"/>
              <a:t>acide</a:t>
            </a:r>
            <a:r>
              <a:rPr lang="en-US" sz="4400" dirty="0" smtClean="0"/>
              <a:t>-base)</a:t>
            </a:r>
            <a:endParaRPr lang="en-US" sz="4400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r>
              <a:rPr lang="en-US" sz="3200" dirty="0" smtClean="0"/>
              <a:t>La </a:t>
            </a:r>
            <a:r>
              <a:rPr lang="en-US" sz="3200" dirty="0" err="1" smtClean="0"/>
              <a:t>réaction</a:t>
            </a:r>
            <a:r>
              <a:rPr lang="en-US" sz="3200" dirty="0" smtClean="0"/>
              <a:t> </a:t>
            </a:r>
            <a:r>
              <a:rPr lang="en-US" sz="3200" dirty="0" err="1" smtClean="0"/>
              <a:t>d’une</a:t>
            </a:r>
            <a:r>
              <a:rPr lang="en-US" sz="3200" dirty="0" smtClean="0"/>
              <a:t> </a:t>
            </a:r>
            <a:r>
              <a:rPr lang="en-US" sz="3200" dirty="0" err="1" smtClean="0"/>
              <a:t>acide</a:t>
            </a:r>
            <a:r>
              <a:rPr lang="en-US" sz="3200" dirty="0" smtClean="0"/>
              <a:t> + un base</a:t>
            </a:r>
          </a:p>
          <a:p>
            <a:r>
              <a:rPr lang="en-US" sz="3200" dirty="0" err="1" smtClean="0"/>
              <a:t>Créer</a:t>
            </a:r>
            <a:r>
              <a:rPr lang="en-US" sz="3200" dirty="0" smtClean="0"/>
              <a:t> un </a:t>
            </a:r>
            <a:r>
              <a:rPr lang="en-US" sz="3200" dirty="0" err="1" smtClean="0"/>
              <a:t>sel</a:t>
            </a:r>
            <a:r>
              <a:rPr lang="en-US" sz="3200" dirty="0" smtClean="0"/>
              <a:t> </a:t>
            </a:r>
            <a:r>
              <a:rPr lang="en-US" sz="3200" dirty="0" err="1" smtClean="0"/>
              <a:t>quand</a:t>
            </a:r>
            <a:r>
              <a:rPr lang="en-US" sz="3200" dirty="0" smtClean="0"/>
              <a:t> un ion </a:t>
            </a:r>
            <a:r>
              <a:rPr lang="en-US" sz="3200" dirty="0" err="1" smtClean="0"/>
              <a:t>positif</a:t>
            </a:r>
            <a:r>
              <a:rPr lang="en-US" sz="3200" dirty="0" smtClean="0"/>
              <a:t> (du base) </a:t>
            </a:r>
            <a:r>
              <a:rPr lang="en-US" sz="3200" dirty="0" err="1" smtClean="0"/>
              <a:t>rejoint</a:t>
            </a:r>
            <a:r>
              <a:rPr lang="en-US" sz="3200" dirty="0" smtClean="0"/>
              <a:t> un ion </a:t>
            </a:r>
            <a:r>
              <a:rPr lang="en-US" sz="3200" dirty="0" err="1" smtClean="0"/>
              <a:t>négatif</a:t>
            </a:r>
            <a:r>
              <a:rPr lang="en-US" sz="3200" dirty="0" smtClean="0"/>
              <a:t> (de </a:t>
            </a:r>
            <a:r>
              <a:rPr lang="en-US" sz="3200" dirty="0" err="1" smtClean="0"/>
              <a:t>l’acide</a:t>
            </a:r>
            <a:r>
              <a:rPr lang="en-US" sz="3200" dirty="0" smtClean="0"/>
              <a:t>)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err="1" smtClean="0"/>
              <a:t>HCl</a:t>
            </a:r>
            <a:r>
              <a:rPr lang="en-US" dirty="0" smtClean="0"/>
              <a:t> + </a:t>
            </a:r>
            <a:r>
              <a:rPr lang="en-US" dirty="0" err="1" smtClean="0"/>
              <a:t>NaOH</a:t>
            </a:r>
            <a:r>
              <a:rPr lang="en-US" dirty="0" smtClean="0"/>
              <a:t> </a:t>
            </a:r>
            <a:r>
              <a:rPr lang="en-US" dirty="0" smtClean="0">
                <a:latin typeface="Book Antiqua"/>
              </a:rPr>
              <a:t>→ </a:t>
            </a:r>
            <a:r>
              <a:rPr lang="en-US" dirty="0" err="1" smtClean="0">
                <a:latin typeface="Book Antiqua"/>
              </a:rPr>
              <a:t>NaCl</a:t>
            </a:r>
            <a:r>
              <a:rPr lang="en-US" dirty="0" smtClean="0">
                <a:latin typeface="Book Antiqua"/>
              </a:rPr>
              <a:t> + H</a:t>
            </a:r>
            <a:r>
              <a:rPr lang="en-US" baseline="-25000" dirty="0" smtClean="0">
                <a:latin typeface="Book Antiqua"/>
              </a:rPr>
              <a:t>2</a:t>
            </a:r>
            <a:r>
              <a:rPr lang="en-US" dirty="0" smtClean="0">
                <a:latin typeface="Book Antiqua"/>
              </a:rPr>
              <a:t>O</a:t>
            </a:r>
            <a:endParaRPr lang="en-US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738871" y="4005064"/>
            <a:ext cx="7086600" cy="201622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Le H</a:t>
            </a:r>
            <a:r>
              <a:rPr kumimoji="0" lang="en-US" sz="3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+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de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l’acide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et le OH</a:t>
            </a:r>
            <a:r>
              <a:rPr kumimoji="0" lang="en-US" sz="3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-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du base se combine pour faire de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l’eau</a:t>
            </a:r>
            <a:endParaRPr kumimoji="0" lang="en-US" sz="32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0" baseline="0" dirty="0" smtClean="0"/>
              <a:t>Les </a:t>
            </a:r>
            <a:r>
              <a:rPr lang="en-US" sz="3200" kern="0" baseline="0" dirty="0" err="1" smtClean="0"/>
              <a:t>éléments</a:t>
            </a:r>
            <a:r>
              <a:rPr lang="en-US" sz="3200" kern="0" dirty="0" smtClean="0"/>
              <a:t> qui </a:t>
            </a:r>
            <a:r>
              <a:rPr lang="en-US" sz="3200" kern="0" dirty="0" err="1" smtClean="0"/>
              <a:t>restent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forment</a:t>
            </a:r>
            <a:r>
              <a:rPr lang="en-US" sz="3200" kern="0" dirty="0" smtClean="0"/>
              <a:t> un </a:t>
            </a:r>
            <a:r>
              <a:rPr lang="en-US" sz="3200" kern="0" dirty="0" err="1" smtClean="0"/>
              <a:t>sel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Curved Down Arrow 1"/>
          <p:cNvSpPr/>
          <p:nvPr/>
        </p:nvSpPr>
        <p:spPr>
          <a:xfrm>
            <a:off x="395536" y="1091355"/>
            <a:ext cx="6618312" cy="864096"/>
          </a:xfrm>
          <a:prstGeom prst="curvedDownArrow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2987824" y="620688"/>
            <a:ext cx="4608512" cy="1317786"/>
          </a:xfrm>
          <a:prstGeom prst="curvedDownArrow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2339752" y="2492896"/>
            <a:ext cx="2592288" cy="576064"/>
          </a:xfrm>
          <a:prstGeom prst="curved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1043608" y="2645296"/>
            <a:ext cx="4824536" cy="576064"/>
          </a:xfrm>
          <a:prstGeom prst="curved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Un </a:t>
            </a:r>
            <a:r>
              <a:rPr lang="en-US" dirty="0" err="1" smtClean="0"/>
              <a:t>autre</a:t>
            </a:r>
            <a:r>
              <a:rPr lang="en-US" dirty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Les </a:t>
            </a:r>
            <a:r>
              <a:rPr lang="en-US" dirty="0" err="1" smtClean="0"/>
              <a:t>Oxydes</a:t>
            </a:r>
            <a:r>
              <a:rPr lang="en-US" dirty="0" smtClean="0"/>
              <a:t> </a:t>
            </a:r>
            <a:r>
              <a:rPr lang="en-US" dirty="0" err="1" smtClean="0"/>
              <a:t>Métalliques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15616" y="342900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Simplement: quand un MÉTAL réagit avec l’OXYGÈNE</a:t>
            </a:r>
            <a:endParaRPr lang="fr-CA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1310" y="548680"/>
            <a:ext cx="8915400" cy="1143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Un </a:t>
            </a:r>
            <a:r>
              <a:rPr lang="en-US" dirty="0" err="1" smtClean="0"/>
              <a:t>oxyde</a:t>
            </a:r>
            <a:r>
              <a:rPr lang="en-US" dirty="0" smtClean="0"/>
              <a:t> </a:t>
            </a:r>
            <a:r>
              <a:rPr lang="en-US" dirty="0" err="1" smtClean="0"/>
              <a:t>métallique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un BASE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l’eau</a:t>
            </a:r>
            <a:endParaRPr lang="en-US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(s)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</a:t>
            </a:r>
            <a:r>
              <a:rPr lang="en-US" dirty="0" smtClean="0"/>
              <a:t> </a:t>
            </a:r>
            <a:r>
              <a:rPr lang="en-US" dirty="0" smtClean="0">
                <a:latin typeface="Book Antiqua"/>
              </a:rPr>
              <a:t>→ 2NaOH</a:t>
            </a:r>
            <a:r>
              <a:rPr lang="en-US" baseline="-25000" dirty="0" smtClean="0">
                <a:latin typeface="Book Antiqua"/>
              </a:rPr>
              <a:t>(</a:t>
            </a:r>
            <a:r>
              <a:rPr lang="en-US" baseline="-25000" dirty="0" err="1" smtClean="0">
                <a:latin typeface="Book Antiqua"/>
              </a:rPr>
              <a:t>aq</a:t>
            </a:r>
            <a:r>
              <a:rPr lang="en-US" baseline="-25000" dirty="0" smtClean="0">
                <a:latin typeface="Book Antiqua"/>
              </a:rPr>
              <a:t>)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>
            <a:extLst/>
          </a:lstStyle>
          <a:p>
            <a:pPr marL="0" indent="0"/>
            <a:r>
              <a:rPr lang="en-US" sz="2800" dirty="0" err="1" smtClean="0"/>
              <a:t>NaOH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 un BASE (OH)</a:t>
            </a:r>
            <a:endParaRPr lang="en-US" sz="2800" dirty="0"/>
          </a:p>
        </p:txBody>
      </p:sp>
      <p:sp>
        <p:nvSpPr>
          <p:cNvPr id="2" name="Up Arrow 1"/>
          <p:cNvSpPr/>
          <p:nvPr/>
        </p:nvSpPr>
        <p:spPr>
          <a:xfrm>
            <a:off x="1403648" y="2636912"/>
            <a:ext cx="360040" cy="144016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Un </a:t>
            </a:r>
            <a:r>
              <a:rPr lang="en-US" dirty="0" err="1" smtClean="0"/>
              <a:t>autre</a:t>
            </a:r>
            <a:r>
              <a:rPr lang="en-US" dirty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Les </a:t>
            </a:r>
            <a:r>
              <a:rPr lang="en-US" dirty="0" err="1" smtClean="0"/>
              <a:t>Oxydes</a:t>
            </a:r>
            <a:r>
              <a:rPr lang="en-US" dirty="0" smtClean="0"/>
              <a:t> Non-</a:t>
            </a:r>
            <a:r>
              <a:rPr lang="en-US" dirty="0" err="1" smtClean="0"/>
              <a:t>Métalliques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342900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Simplement: quand un NON-MÉTAL réagit avec l’OXYGÈNE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8788233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1310" y="548680"/>
            <a:ext cx="8915400" cy="1143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Un </a:t>
            </a:r>
            <a:r>
              <a:rPr lang="en-US" dirty="0" err="1" smtClean="0"/>
              <a:t>oxyde</a:t>
            </a:r>
            <a:r>
              <a:rPr lang="en-US" dirty="0" smtClean="0"/>
              <a:t> non-</a:t>
            </a:r>
            <a:r>
              <a:rPr lang="en-US" dirty="0" err="1" smtClean="0"/>
              <a:t>métallique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ACIDE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l’eau</a:t>
            </a:r>
            <a:endParaRPr lang="en-US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SO</a:t>
            </a:r>
            <a:r>
              <a:rPr lang="en-US" baseline="-25000" dirty="0" smtClean="0"/>
              <a:t>2(g)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</a:t>
            </a:r>
            <a:r>
              <a:rPr lang="en-US" dirty="0" smtClean="0"/>
              <a:t> </a:t>
            </a:r>
            <a:r>
              <a:rPr lang="en-US" dirty="0" smtClean="0">
                <a:latin typeface="Book Antiqua"/>
              </a:rPr>
              <a:t>→ H</a:t>
            </a:r>
            <a:r>
              <a:rPr lang="en-US" baseline="-25000" dirty="0" smtClean="0">
                <a:latin typeface="Book Antiqua"/>
              </a:rPr>
              <a:t>2</a:t>
            </a:r>
            <a:r>
              <a:rPr lang="en-US" dirty="0" smtClean="0">
                <a:latin typeface="Book Antiqua"/>
              </a:rPr>
              <a:t>SO</a:t>
            </a:r>
            <a:r>
              <a:rPr lang="en-US" baseline="-25000" dirty="0" smtClean="0">
                <a:latin typeface="Book Antiqua"/>
              </a:rPr>
              <a:t>3</a:t>
            </a:r>
            <a:r>
              <a:rPr lang="en-US" dirty="0" smtClean="0">
                <a:latin typeface="Book Antiqua"/>
              </a:rPr>
              <a:t> </a:t>
            </a:r>
            <a:r>
              <a:rPr lang="en-US" baseline="-25000" dirty="0" smtClean="0">
                <a:latin typeface="Book Antiqua"/>
              </a:rPr>
              <a:t>(</a:t>
            </a:r>
            <a:r>
              <a:rPr lang="en-US" baseline="-25000" dirty="0" err="1" smtClean="0">
                <a:latin typeface="Book Antiqua"/>
              </a:rPr>
              <a:t>aq</a:t>
            </a:r>
            <a:r>
              <a:rPr lang="en-US" baseline="-25000" dirty="0" smtClean="0">
                <a:latin typeface="Book Antiqua"/>
              </a:rPr>
              <a:t>)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1331640" y="3124200"/>
            <a:ext cx="6336704" cy="1981200"/>
          </a:xfrm>
        </p:spPr>
        <p:txBody>
          <a:bodyPr>
            <a:normAutofit/>
          </a:bodyPr>
          <a:lstStyle>
            <a:extLst/>
          </a:lstStyle>
          <a:p>
            <a:pPr marL="0" indent="0"/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une</a:t>
            </a:r>
            <a:r>
              <a:rPr lang="en-US" sz="2800" dirty="0" smtClean="0"/>
              <a:t> ACIDE (H)</a:t>
            </a:r>
          </a:p>
          <a:p>
            <a:pPr marL="0" indent="0"/>
            <a:r>
              <a:rPr lang="en-US" sz="2400" dirty="0" smtClean="0"/>
              <a:t>(</a:t>
            </a:r>
            <a:r>
              <a:rPr lang="en-US" sz="2400" dirty="0" err="1" smtClean="0"/>
              <a:t>c’est</a:t>
            </a:r>
            <a:r>
              <a:rPr lang="en-US" sz="2400" dirty="0" smtClean="0"/>
              <a:t> un </a:t>
            </a:r>
            <a:r>
              <a:rPr lang="en-US" sz="2400" dirty="0" err="1" smtClean="0"/>
              <a:t>contribuant</a:t>
            </a:r>
            <a:r>
              <a:rPr lang="en-US" sz="2400" dirty="0" smtClean="0"/>
              <a:t> à la </a:t>
            </a:r>
            <a:r>
              <a:rPr lang="en-US" sz="2400" dirty="0" err="1" smtClean="0"/>
              <a:t>pluie</a:t>
            </a:r>
            <a:r>
              <a:rPr lang="en-US" sz="2400" dirty="0" smtClean="0"/>
              <a:t> </a:t>
            </a:r>
            <a:r>
              <a:rPr lang="en-US" sz="2400" dirty="0" err="1" smtClean="0"/>
              <a:t>acide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" name="Up Arrow 1"/>
          <p:cNvSpPr/>
          <p:nvPr/>
        </p:nvSpPr>
        <p:spPr>
          <a:xfrm>
            <a:off x="1043608" y="2564904"/>
            <a:ext cx="288032" cy="136815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47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Un </a:t>
            </a:r>
            <a:r>
              <a:rPr lang="en-US" dirty="0" err="1" smtClean="0"/>
              <a:t>autre</a:t>
            </a:r>
            <a:r>
              <a:rPr lang="en-US" dirty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Réaction</a:t>
            </a:r>
            <a:r>
              <a:rPr lang="en-US" dirty="0" smtClean="0"/>
              <a:t> </a:t>
            </a:r>
            <a:r>
              <a:rPr lang="en-US" dirty="0" err="1" smtClean="0"/>
              <a:t>Métal</a:t>
            </a:r>
            <a:r>
              <a:rPr lang="en-US" dirty="0" smtClean="0"/>
              <a:t> + </a:t>
            </a:r>
            <a:r>
              <a:rPr lang="en-US" dirty="0" err="1" smtClean="0"/>
              <a:t>Acide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342900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Les métaux les PLUS RÉACTIFS sont à gauche et vers le bas du tableau périodique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028172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33142" cy="11430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acide</a:t>
            </a:r>
            <a:r>
              <a:rPr lang="en-US" dirty="0" smtClean="0"/>
              <a:t> + </a:t>
            </a:r>
            <a:r>
              <a:rPr lang="en-US" dirty="0" err="1" smtClean="0"/>
              <a:t>métal</a:t>
            </a:r>
            <a:r>
              <a:rPr lang="en-US" dirty="0" smtClean="0"/>
              <a:t> </a:t>
            </a:r>
            <a:r>
              <a:rPr lang="en-US" dirty="0" err="1" smtClean="0"/>
              <a:t>créer</a:t>
            </a:r>
            <a:r>
              <a:rPr lang="en-US" dirty="0" smtClean="0"/>
              <a:t> un </a:t>
            </a:r>
            <a:r>
              <a:rPr lang="en-US" dirty="0" err="1" smtClean="0"/>
              <a:t>sel</a:t>
            </a:r>
            <a:r>
              <a:rPr lang="en-US" dirty="0" smtClean="0"/>
              <a:t> + </a:t>
            </a:r>
            <a:r>
              <a:rPr lang="en-US" dirty="0" err="1" smtClean="0"/>
              <a:t>gaz</a:t>
            </a:r>
            <a:endParaRPr lang="en-US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107504" y="1700808"/>
            <a:ext cx="8458200" cy="1143000"/>
          </a:xfrm>
        </p:spPr>
        <p:txBody>
          <a:bodyPr>
            <a:normAutofit fontScale="85000" lnSpcReduction="10000"/>
          </a:bodyPr>
          <a:lstStyle>
            <a:extLst/>
          </a:lstStyle>
          <a:p>
            <a:r>
              <a:rPr lang="en-US" dirty="0" smtClean="0"/>
              <a:t>2HCl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Mg</a:t>
            </a:r>
            <a:r>
              <a:rPr lang="en-US" baseline="-25000" dirty="0" smtClean="0"/>
              <a:t>(s)</a:t>
            </a:r>
            <a:r>
              <a:rPr lang="en-US" dirty="0" smtClean="0"/>
              <a:t> </a:t>
            </a:r>
            <a:r>
              <a:rPr lang="en-US" dirty="0" smtClean="0">
                <a:latin typeface="Book Antiqua"/>
              </a:rPr>
              <a:t>→ MgCl</a:t>
            </a:r>
            <a:r>
              <a:rPr lang="en-US" baseline="-25000" dirty="0" smtClean="0">
                <a:latin typeface="Book Antiqua"/>
              </a:rPr>
              <a:t>2</a:t>
            </a:r>
            <a:r>
              <a:rPr lang="en-US" dirty="0" smtClean="0">
                <a:latin typeface="Book Antiqua"/>
              </a:rPr>
              <a:t> </a:t>
            </a:r>
            <a:r>
              <a:rPr lang="en-US" baseline="-25000" dirty="0" smtClean="0">
                <a:latin typeface="Book Antiqua"/>
              </a:rPr>
              <a:t>(</a:t>
            </a:r>
            <a:r>
              <a:rPr lang="en-US" baseline="-25000" dirty="0" err="1" smtClean="0">
                <a:latin typeface="Book Antiqua"/>
              </a:rPr>
              <a:t>aq</a:t>
            </a:r>
            <a:r>
              <a:rPr lang="en-US" baseline="-25000" dirty="0" smtClean="0">
                <a:latin typeface="Book Antiqua"/>
              </a:rPr>
              <a:t>) </a:t>
            </a:r>
            <a:r>
              <a:rPr lang="en-US" dirty="0" smtClean="0">
                <a:latin typeface="Book Antiqua"/>
              </a:rPr>
              <a:t>+ H</a:t>
            </a:r>
            <a:r>
              <a:rPr lang="en-US" baseline="-25000" dirty="0" smtClean="0">
                <a:latin typeface="Book Antiqua"/>
              </a:rPr>
              <a:t>2(g)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1331640" y="3124200"/>
            <a:ext cx="6336704" cy="1981200"/>
          </a:xfrm>
        </p:spPr>
        <p:txBody>
          <a:bodyPr>
            <a:normAutofit/>
          </a:bodyPr>
          <a:lstStyle>
            <a:extLst/>
          </a:lstStyle>
          <a:p>
            <a:pPr marL="0" indent="0"/>
            <a:r>
              <a:rPr lang="en-US" sz="2800" dirty="0" smtClean="0"/>
              <a:t>Les </a:t>
            </a:r>
            <a:r>
              <a:rPr lang="en-US" sz="2800" dirty="0" err="1" smtClean="0"/>
              <a:t>métaux</a:t>
            </a:r>
            <a:r>
              <a:rPr lang="en-US" sz="2800" dirty="0" smtClean="0"/>
              <a:t> en bas à gauche </a:t>
            </a:r>
            <a:r>
              <a:rPr lang="en-US" sz="2800" dirty="0" err="1" smtClean="0"/>
              <a:t>sont</a:t>
            </a:r>
            <a:r>
              <a:rPr lang="en-US" sz="2800" dirty="0" smtClean="0"/>
              <a:t> les plus </a:t>
            </a:r>
            <a:r>
              <a:rPr lang="en-US" sz="2800" dirty="0" err="1" smtClean="0"/>
              <a:t>réactifs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979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 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359</Words>
  <Application>Microsoft Office PowerPoint</Application>
  <PresentationFormat>On-screen Show (4:3)</PresentationFormat>
  <Paragraphs>64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Quiz Show</vt:lpstr>
      <vt:lpstr>Les Sels</vt:lpstr>
      <vt:lpstr>La Neutralization (acide-base)</vt:lpstr>
      <vt:lpstr>HCl + NaOH → NaCl + H2O</vt:lpstr>
      <vt:lpstr>Un autre sel…</vt:lpstr>
      <vt:lpstr>Un oxyde métallique forme un BASE dans l’eau</vt:lpstr>
      <vt:lpstr>Un autre sel…</vt:lpstr>
      <vt:lpstr>Un oxyde non-métallique forme une ACIDE dans l’eau</vt:lpstr>
      <vt:lpstr>Un autre sel…</vt:lpstr>
      <vt:lpstr>Une acide + métal créer un sel + gaz</vt:lpstr>
      <vt:lpstr>Un autre sel…</vt:lpstr>
      <vt:lpstr>Une acide + carbonate créer un sel + eau + gaz</vt:lpstr>
      <vt:lpstr>Qu’est-ce qu’un sel?</vt:lpstr>
      <vt:lpstr>Reliez la réaction avec son produit: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2014-01-23T15:39:22Z</dcterms:created>
  <dcterms:modified xsi:type="dcterms:W3CDTF">2014-01-27T15:56:26Z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