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2" r:id="rId6"/>
    <p:sldId id="270" r:id="rId7"/>
    <p:sldId id="271" r:id="rId8"/>
    <p:sldId id="269" r:id="rId9"/>
    <p:sldId id="273" r:id="rId10"/>
    <p:sldId id="272" r:id="rId1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74" d="100"/>
          <a:sy n="74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1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1/31/2014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1/31/2014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1/31/2014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1/31/2014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Les </a:t>
            </a:r>
            <a:r>
              <a:rPr lang="en-US" dirty="0" err="1" smtClean="0"/>
              <a:t>Composés</a:t>
            </a:r>
            <a:r>
              <a:rPr lang="en-US" dirty="0" smtClean="0"/>
              <a:t> </a:t>
            </a:r>
            <a:r>
              <a:rPr lang="en-US" dirty="0" err="1" smtClean="0"/>
              <a:t>Organiques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Chapitre</a:t>
            </a:r>
            <a:r>
              <a:rPr lang="en-US" dirty="0" smtClean="0"/>
              <a:t> 5.3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Les </a:t>
            </a:r>
            <a:r>
              <a:rPr lang="en-US" dirty="0" err="1" smtClean="0"/>
              <a:t>Alcools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>
            <a:extLst/>
          </a:lstStyle>
          <a:p>
            <a:r>
              <a:rPr lang="en-US" dirty="0" smtClean="0"/>
              <a:t>Carbone + </a:t>
            </a:r>
            <a:r>
              <a:rPr lang="en-US" dirty="0" err="1" smtClean="0"/>
              <a:t>Hydrogène</a:t>
            </a:r>
            <a:r>
              <a:rPr lang="en-US" dirty="0" smtClean="0"/>
              <a:t> + </a:t>
            </a:r>
            <a:r>
              <a:rPr lang="en-US" dirty="0" err="1" smtClean="0"/>
              <a:t>Oxygène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78092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- sont utilisés comme solvants (liquide capable de dissoudre d’autres substances)</a:t>
            </a:r>
            <a:endParaRPr lang="fr-C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05064"/>
            <a:ext cx="2946896" cy="219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83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err="1" smtClean="0">
                <a:latin typeface="Arial Black" pitchFamily="34" charset="0"/>
              </a:rPr>
              <a:t>Qu’est-ce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qu’un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Composé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Organique</a:t>
            </a:r>
            <a:r>
              <a:rPr lang="en-US" sz="4000" dirty="0" smtClean="0">
                <a:latin typeface="Arial Black" pitchFamily="34" charset="0"/>
              </a:rPr>
              <a:t>?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toujours</a:t>
            </a:r>
            <a:r>
              <a:rPr lang="en-US" sz="2800" dirty="0" smtClean="0"/>
              <a:t> fait de </a:t>
            </a:r>
            <a:r>
              <a:rPr lang="en-US" sz="2800" dirty="0" err="1" smtClean="0"/>
              <a:t>carbone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presque</a:t>
            </a:r>
            <a:r>
              <a:rPr lang="en-US" sz="2800" dirty="0" smtClean="0"/>
              <a:t> </a:t>
            </a:r>
            <a:r>
              <a:rPr lang="en-US" sz="2800" dirty="0" err="1" smtClean="0"/>
              <a:t>toujours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l’hydrogène</a:t>
            </a:r>
            <a:endParaRPr lang="en-US" sz="2800" dirty="0" smtClean="0"/>
          </a:p>
          <a:p>
            <a:r>
              <a:rPr lang="en-US" sz="2800" dirty="0" err="1" smtClean="0"/>
              <a:t>Peut</a:t>
            </a:r>
            <a:r>
              <a:rPr lang="en-US" sz="2800" dirty="0" smtClean="0"/>
              <a:t> </a:t>
            </a:r>
            <a:r>
              <a:rPr lang="en-US" sz="2800" dirty="0" err="1" smtClean="0"/>
              <a:t>contenir</a:t>
            </a:r>
            <a:r>
              <a:rPr lang="en-US" sz="2800" dirty="0" smtClean="0"/>
              <a:t> </a:t>
            </a:r>
            <a:r>
              <a:rPr lang="en-US" sz="2800" dirty="0" err="1" smtClean="0"/>
              <a:t>d’autres</a:t>
            </a:r>
            <a:r>
              <a:rPr lang="en-US" sz="2800" dirty="0" smtClean="0"/>
              <a:t> </a:t>
            </a:r>
            <a:r>
              <a:rPr lang="en-US" sz="2800" dirty="0" err="1" smtClean="0"/>
              <a:t>éléments</a:t>
            </a:r>
            <a:endParaRPr lang="en-US" sz="28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60" b="62924"/>
          <a:stretch/>
        </p:blipFill>
        <p:spPr>
          <a:xfrm>
            <a:off x="467544" y="4005064"/>
            <a:ext cx="8148311" cy="16084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4221088"/>
            <a:ext cx="312606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00CC"/>
                </a:solidFill>
              </a:rPr>
              <a:t>Formule Structurale</a:t>
            </a:r>
            <a:endParaRPr lang="fr-CA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2312" y="4082588"/>
            <a:ext cx="187220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00CC"/>
                </a:solidFill>
              </a:rPr>
              <a:t>Formule Moléculaire</a:t>
            </a:r>
            <a:endParaRPr lang="fr-CA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246749" y="404664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Par </a:t>
            </a:r>
            <a:r>
              <a:rPr lang="en-US" dirty="0" err="1" smtClean="0"/>
              <a:t>exemple</a:t>
            </a:r>
            <a:r>
              <a:rPr lang="en-US" dirty="0" smtClean="0"/>
              <a:t>: METHANE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179512" y="1844824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5400" kern="0" dirty="0" smtClean="0"/>
              <a:t>CH</a:t>
            </a:r>
            <a:r>
              <a:rPr lang="en-US" sz="5400" kern="0" baseline="-25000" dirty="0" smtClean="0"/>
              <a:t>4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44786"/>
            <a:ext cx="1905000" cy="1895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21" y="1706711"/>
            <a:ext cx="1866900" cy="1571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104" y="1663848"/>
            <a:ext cx="1524000" cy="1657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056273" y="4376755"/>
            <a:ext cx="4064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Formule Moléculaire</a:t>
            </a:r>
            <a:endParaRPr lang="fr-CA" sz="32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439366" y="4610521"/>
            <a:ext cx="34177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Formule Structurale</a:t>
            </a:r>
            <a:endParaRPr lang="fr-CA" sz="32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851369" y="4508680"/>
            <a:ext cx="3452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Modèle Boule et Tiges</a:t>
            </a:r>
            <a:endParaRPr lang="fr-CA" sz="32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6291195" y="4744678"/>
            <a:ext cx="2697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Modèle Plein</a:t>
            </a:r>
            <a:endParaRPr lang="fr-CA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La </a:t>
            </a:r>
            <a:r>
              <a:rPr lang="en-US" dirty="0" err="1"/>
              <a:t>C</a:t>
            </a:r>
            <a:r>
              <a:rPr lang="en-US" dirty="0" err="1" smtClean="0"/>
              <a:t>himie</a:t>
            </a:r>
            <a:r>
              <a:rPr lang="en-US" dirty="0" smtClean="0"/>
              <a:t> </a:t>
            </a:r>
            <a:r>
              <a:rPr lang="en-US" dirty="0" err="1" smtClean="0"/>
              <a:t>Organique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>
            <a:extLst/>
          </a:lstStyle>
          <a:p>
            <a:r>
              <a:rPr lang="en-US" dirty="0" err="1" smtClean="0"/>
              <a:t>Composés</a:t>
            </a:r>
            <a:r>
              <a:rPr lang="en-US" dirty="0" smtClean="0"/>
              <a:t> à base de Carbone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278092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- le CARBONE à 4 électrons de valence</a:t>
            </a:r>
            <a:endParaRPr lang="fr-C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30929"/>
            <a:ext cx="3942184" cy="328515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Pourquoi</a:t>
            </a:r>
            <a:r>
              <a:rPr lang="en-US" dirty="0" smtClean="0"/>
              <a:t> le </a:t>
            </a:r>
            <a:r>
              <a:rPr lang="en-US" dirty="0" err="1" smtClean="0"/>
              <a:t>carbone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Il fait </a:t>
            </a:r>
            <a:r>
              <a:rPr lang="en-US" dirty="0" err="1" smtClean="0"/>
              <a:t>toujours</a:t>
            </a:r>
            <a:r>
              <a:rPr lang="en-US" dirty="0" smtClean="0"/>
              <a:t> 4 liaisons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79512" y="3124200"/>
            <a:ext cx="8712968" cy="3473152"/>
          </a:xfrm>
        </p:spPr>
        <p:txBody>
          <a:bodyPr>
            <a:normAutofit/>
          </a:bodyPr>
          <a:lstStyle>
            <a:extLst/>
          </a:lstStyle>
          <a:p>
            <a:pPr algn="l">
              <a:buFontTx/>
              <a:buChar char="-"/>
            </a:pPr>
            <a:r>
              <a:rPr lang="en-US" sz="2800" i="0" dirty="0" smtClean="0"/>
              <a:t>Il se lie </a:t>
            </a:r>
            <a:r>
              <a:rPr lang="en-US" sz="2800" i="0" dirty="0" err="1" smtClean="0"/>
              <a:t>facilement</a:t>
            </a:r>
            <a:r>
              <a:rPr lang="en-US" sz="2800" i="0" dirty="0" smtClean="0"/>
              <a:t> avec </a:t>
            </a:r>
            <a:r>
              <a:rPr lang="en-US" sz="2800" i="0" dirty="0" err="1" smtClean="0"/>
              <a:t>lui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même</a:t>
            </a:r>
            <a:r>
              <a:rPr lang="en-US" sz="2800" i="0" dirty="0" smtClean="0"/>
              <a:t> (</a:t>
            </a:r>
            <a:r>
              <a:rPr lang="en-US" sz="2800" i="0" dirty="0" err="1" smtClean="0"/>
              <a:t>créer</a:t>
            </a:r>
            <a:r>
              <a:rPr lang="en-US" sz="2800" i="0" dirty="0" smtClean="0"/>
              <a:t> des </a:t>
            </a:r>
            <a:r>
              <a:rPr lang="en-US" sz="2800" i="0" dirty="0" err="1" smtClean="0"/>
              <a:t>chaines</a:t>
            </a:r>
            <a:r>
              <a:rPr lang="en-US" sz="2800" i="0" dirty="0" smtClean="0"/>
              <a:t> de </a:t>
            </a:r>
            <a:r>
              <a:rPr lang="en-US" sz="2800" i="0" dirty="0" err="1" smtClean="0"/>
              <a:t>carbone</a:t>
            </a:r>
            <a:r>
              <a:rPr lang="en-US" sz="2800" i="0" dirty="0" smtClean="0"/>
              <a:t>)</a:t>
            </a:r>
          </a:p>
          <a:p>
            <a:pPr algn="l">
              <a:buFontTx/>
              <a:buChar char="-"/>
            </a:pPr>
            <a:r>
              <a:rPr lang="en-US" sz="2800" i="0" dirty="0" smtClean="0"/>
              <a:t>Il se lie </a:t>
            </a:r>
            <a:r>
              <a:rPr lang="en-US" sz="2800" i="0" dirty="0" err="1" smtClean="0"/>
              <a:t>souvent</a:t>
            </a:r>
            <a:r>
              <a:rPr lang="en-US" sz="2800" i="0" dirty="0" smtClean="0"/>
              <a:t> avec </a:t>
            </a:r>
            <a:r>
              <a:rPr lang="en-US" sz="2800" i="0" dirty="0" err="1" smtClean="0"/>
              <a:t>Hydrogène</a:t>
            </a:r>
            <a:r>
              <a:rPr lang="en-US" sz="2800" i="0" dirty="0" smtClean="0"/>
              <a:t> (1 e- de valence)</a:t>
            </a:r>
          </a:p>
          <a:p>
            <a:pPr algn="l">
              <a:buFontTx/>
              <a:buChar char="-"/>
            </a:pPr>
            <a:r>
              <a:rPr lang="en-US" sz="2800" i="0" dirty="0" err="1" smtClean="0"/>
              <a:t>Peu</a:t>
            </a:r>
            <a:r>
              <a:rPr lang="en-US" sz="2800" i="0" dirty="0" err="1" smtClean="0"/>
              <a:t>t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même</a:t>
            </a:r>
            <a:r>
              <a:rPr lang="en-US" sz="2800" i="0" dirty="0" smtClean="0"/>
              <a:t> former des </a:t>
            </a:r>
            <a:r>
              <a:rPr lang="en-US" sz="2800" i="0" dirty="0" err="1" smtClean="0"/>
              <a:t>liaisions</a:t>
            </a:r>
            <a:r>
              <a:rPr lang="en-US" sz="2800" i="0" dirty="0" smtClean="0"/>
              <a:t> double/triple avec </a:t>
            </a:r>
            <a:r>
              <a:rPr lang="en-US" sz="2800" i="0" dirty="0" err="1" smtClean="0"/>
              <a:t>lui</a:t>
            </a:r>
            <a:r>
              <a:rPr lang="en-US" sz="2800" i="0" dirty="0" smtClean="0"/>
              <a:t> </a:t>
            </a:r>
            <a:r>
              <a:rPr lang="en-US" sz="2800" i="0" dirty="0" err="1" smtClean="0"/>
              <a:t>même</a:t>
            </a:r>
            <a:endParaRPr lang="en-US" i="0" dirty="0"/>
          </a:p>
          <a:p>
            <a:pPr>
              <a:buFontTx/>
              <a:buChar char="-"/>
            </a:pPr>
            <a:r>
              <a:rPr lang="en-US" sz="3600" dirty="0" smtClean="0"/>
              <a:t>IL FORME DES COMPOSÉS STABLE!!!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Lequel</a:t>
            </a:r>
            <a:r>
              <a:rPr lang="en-US" dirty="0" smtClean="0"/>
              <a:t> des </a:t>
            </a:r>
            <a:r>
              <a:rPr lang="en-US" dirty="0" err="1" smtClean="0"/>
              <a:t>suivants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composé</a:t>
            </a:r>
            <a:r>
              <a:rPr lang="en-US" dirty="0" smtClean="0"/>
              <a:t> </a:t>
            </a:r>
            <a:r>
              <a:rPr lang="en-US" dirty="0" err="1" smtClean="0"/>
              <a:t>organique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SiC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CaCO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FeCl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43000" y="3429000"/>
            <a:ext cx="7086600" cy="457200"/>
          </a:xfrm>
        </p:spPr>
        <p:txBody>
          <a:bodyPr/>
          <a:lstStyle>
            <a:extLst/>
          </a:lstStyle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Les </a:t>
            </a:r>
            <a:r>
              <a:rPr lang="en-US" dirty="0" err="1" smtClean="0"/>
              <a:t>Hydrocarbures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>
            <a:extLst/>
          </a:lstStyle>
          <a:p>
            <a:r>
              <a:rPr lang="en-US" dirty="0" err="1" smtClean="0"/>
              <a:t>Seulement</a:t>
            </a:r>
            <a:r>
              <a:rPr lang="en-US" dirty="0" smtClean="0"/>
              <a:t> Carbone + </a:t>
            </a:r>
            <a:r>
              <a:rPr lang="en-US" dirty="0" err="1" smtClean="0"/>
              <a:t>Hydrogène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78092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- sont utilisés comme combustibles (liquide sous pression)</a:t>
            </a:r>
            <a:endParaRPr lang="fr-C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91" y="3900376"/>
            <a:ext cx="6977186" cy="26241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4005064"/>
            <a:ext cx="165618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00CC"/>
                </a:solidFill>
              </a:rPr>
              <a:t>Formule Moléculaire</a:t>
            </a:r>
            <a:endParaRPr lang="fr-CA" sz="12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314" y="4005063"/>
            <a:ext cx="165618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00CC"/>
                </a:solidFill>
              </a:rPr>
              <a:t>Formule structurale</a:t>
            </a:r>
            <a:endParaRPr lang="fr-CA" sz="12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3912730"/>
            <a:ext cx="1944216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1200" dirty="0" smtClean="0">
                <a:solidFill>
                  <a:srgbClr val="0000CC"/>
                </a:solidFill>
              </a:rPr>
              <a:t>Formule Structurale Abrégée</a:t>
            </a:r>
            <a:endParaRPr lang="fr-CA" sz="1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84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err="1" smtClean="0"/>
              <a:t>Reliez</a:t>
            </a:r>
            <a:r>
              <a:rPr lang="en-US" dirty="0" smtClean="0"/>
              <a:t> la </a:t>
            </a:r>
            <a:r>
              <a:rPr lang="en-US" dirty="0" err="1" smtClean="0"/>
              <a:t>formule</a:t>
            </a:r>
            <a:r>
              <a:rPr lang="en-US" dirty="0" smtClean="0"/>
              <a:t> </a:t>
            </a:r>
            <a:r>
              <a:rPr lang="en-US" dirty="0" err="1" smtClean="0"/>
              <a:t>moléculaire</a:t>
            </a:r>
            <a:r>
              <a:rPr lang="en-US" dirty="0" smtClean="0"/>
              <a:t> de </a:t>
            </a:r>
            <a:r>
              <a:rPr lang="en-US" dirty="0" err="1" smtClean="0"/>
              <a:t>l’hydrocarbure</a:t>
            </a:r>
            <a:r>
              <a:rPr lang="en-US" dirty="0" smtClean="0"/>
              <a:t> avec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formule</a:t>
            </a:r>
            <a:r>
              <a:rPr lang="en-US" dirty="0" smtClean="0"/>
              <a:t> </a:t>
            </a:r>
            <a:r>
              <a:rPr lang="en-US" dirty="0" err="1" smtClean="0"/>
              <a:t>abrégée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body" sz="quarter" idx="19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p.247 #1-5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Chapitre</a:t>
            </a:r>
            <a:r>
              <a:rPr lang="en-US" dirty="0" smtClean="0"/>
              <a:t> 5.3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203</Words>
  <Application>Microsoft Office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Quiz Show</vt:lpstr>
      <vt:lpstr>Les Composés Organiques</vt:lpstr>
      <vt:lpstr>Qu’est-ce qu’un Composé Organique?</vt:lpstr>
      <vt:lpstr>Par exemple: METHANE</vt:lpstr>
      <vt:lpstr>La Chimie Organique:</vt:lpstr>
      <vt:lpstr>Pourquoi le carbone?</vt:lpstr>
      <vt:lpstr>Lequel des suivants est un composé organique?</vt:lpstr>
      <vt:lpstr>Les Hydrocarbures:</vt:lpstr>
      <vt:lpstr>Reliez la formule moléculaire de l’hydrocarbure avec sa formule abrégée</vt:lpstr>
      <vt:lpstr>p.247 #1-5</vt:lpstr>
      <vt:lpstr>Les Alcools: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2014-01-31T15:36:16Z</dcterms:created>
  <dcterms:modified xsi:type="dcterms:W3CDTF">2014-01-31T23:39:30Z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