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336" r:id="rId3"/>
    <p:sldId id="341" r:id="rId4"/>
    <p:sldId id="331" r:id="rId5"/>
    <p:sldId id="334" r:id="rId6"/>
    <p:sldId id="340" r:id="rId7"/>
    <p:sldId id="304" r:id="rId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4" autoAdjust="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5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4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2/25/2014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j0313970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26771"/>
            <a:ext cx="2286000" cy="1632857"/>
          </a:xfrm>
        </p:spPr>
      </p:pic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Facteurs</a:t>
            </a:r>
            <a:r>
              <a:rPr lang="en-US" dirty="0" smtClean="0"/>
              <a:t> qui Influent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Vitesse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Réaction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6.2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390471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28562" y="2256754"/>
            <a:ext cx="8613548" cy="37572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 smtClean="0"/>
              <a:t>VITESSE DE RÉACTION</a:t>
            </a:r>
            <a:endParaRPr lang="en-US" sz="3200" dirty="0"/>
          </a:p>
          <a:p>
            <a:endParaRPr lang="en-US" dirty="0"/>
          </a:p>
          <a:p>
            <a:r>
              <a:rPr lang="en-US" sz="2400" dirty="0" smtClean="0"/>
              <a:t>- </a:t>
            </a:r>
            <a:r>
              <a:rPr lang="en-US" sz="2400" dirty="0" err="1" smtClean="0"/>
              <a:t>vitesse</a:t>
            </a:r>
            <a:r>
              <a:rPr lang="en-US" sz="2400" dirty="0" smtClean="0"/>
              <a:t> à </a:t>
            </a:r>
            <a:r>
              <a:rPr lang="en-US" sz="2400" dirty="0" err="1" smtClean="0"/>
              <a:t>laquelle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les </a:t>
            </a:r>
            <a:r>
              <a:rPr lang="en-US" sz="2400" dirty="0" err="1" smtClean="0"/>
              <a:t>réactifs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Book Antiqua"/>
              </a:rPr>
              <a:t>→  </a:t>
            </a:r>
            <a:r>
              <a:rPr lang="en-US" sz="2400" dirty="0" err="1" smtClean="0">
                <a:latin typeface="Book Antiqua"/>
              </a:rPr>
              <a:t>produits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pPr marL="0" indent="0"/>
            <a:r>
              <a:rPr lang="en-US" dirty="0" smtClean="0"/>
              <a:t>- </a:t>
            </a:r>
            <a:r>
              <a:rPr lang="en-US" dirty="0" err="1" smtClean="0"/>
              <a:t>Particules</a:t>
            </a:r>
            <a:r>
              <a:rPr lang="en-US" dirty="0" smtClean="0"/>
              <a:t> </a:t>
            </a:r>
            <a:r>
              <a:rPr lang="en-US" dirty="0" err="1" smtClean="0"/>
              <a:t>bougent</a:t>
            </a:r>
            <a:r>
              <a:rPr lang="en-US" dirty="0" smtClean="0"/>
              <a:t> plus </a:t>
            </a:r>
            <a:r>
              <a:rPr lang="en-US" dirty="0" err="1" smtClean="0"/>
              <a:t>rapidement</a:t>
            </a:r>
            <a:r>
              <a:rPr lang="en-US" dirty="0" smtClean="0"/>
              <a:t> = se </a:t>
            </a:r>
            <a:r>
              <a:rPr lang="en-US" dirty="0" err="1" smtClean="0"/>
              <a:t>frappent</a:t>
            </a:r>
            <a:r>
              <a:rPr lang="en-US" dirty="0" smtClean="0"/>
              <a:t> plus </a:t>
            </a:r>
            <a:r>
              <a:rPr lang="en-US" dirty="0" err="1" smtClean="0"/>
              <a:t>souvent</a:t>
            </a:r>
            <a:r>
              <a:rPr lang="en-US" dirty="0" smtClean="0"/>
              <a:t> = plus de </a:t>
            </a:r>
            <a:r>
              <a:rPr lang="en-US" dirty="0" err="1" smtClean="0"/>
              <a:t>réa</a:t>
            </a:r>
            <a:r>
              <a:rPr lang="en-US" dirty="0" err="1" smtClean="0"/>
              <a:t>ctions</a:t>
            </a:r>
            <a:endParaRPr lang="en-US" dirty="0"/>
          </a:p>
        </p:txBody>
      </p:sp>
      <p:pic>
        <p:nvPicPr>
          <p:cNvPr id="7" name="sunflower_j0262344.pn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64904"/>
            <a:ext cx="2196157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32656"/>
            <a:ext cx="4255562" cy="2361059"/>
          </a:xfrm>
        </p:spPr>
      </p:pic>
      <p:pic>
        <p:nvPicPr>
          <p:cNvPr id="8" name="j0313971.jpg"/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7" t="58776" r="38533"/>
          <a:stretch/>
        </p:blipFill>
        <p:spPr>
          <a:xfrm>
            <a:off x="6084168" y="2564904"/>
            <a:ext cx="2466858" cy="2448272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température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tangle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06"/>
          <a:stretch/>
        </p:blipFill>
        <p:spPr>
          <a:xfrm rot="5400000">
            <a:off x="-1171697" y="2331937"/>
            <a:ext cx="7290507" cy="2139817"/>
          </a:xfrm>
          <a:prstGeom prst="rect">
            <a:avLst/>
          </a:prstGeom>
          <a:noFill/>
          <a:ln w="76200" cap="sq" cmpd="sng" algn="ctr">
            <a:solidFill>
              <a:schemeClr val="tx1"/>
            </a:solidFill>
            <a:prstDash val="solid"/>
            <a:miter lim="800000"/>
          </a:ln>
          <a:effectLst/>
        </p:spPr>
      </p:pic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076056" y="4149080"/>
            <a:ext cx="3960440" cy="1243608"/>
          </a:xfrm>
        </p:spPr>
        <p:txBody>
          <a:bodyPr/>
          <a:lstStyle>
            <a:extLst/>
          </a:lstStyle>
          <a:p>
            <a:r>
              <a:rPr lang="en-US" sz="2000" dirty="0" smtClean="0"/>
              <a:t>- Plus haute concentration = plus de </a:t>
            </a:r>
            <a:r>
              <a:rPr lang="en-US" sz="2000" dirty="0" err="1" smtClean="0"/>
              <a:t>molécules</a:t>
            </a:r>
            <a:r>
              <a:rPr lang="en-US" sz="2000" dirty="0" smtClean="0"/>
              <a:t> en contact = </a:t>
            </a:r>
            <a:r>
              <a:rPr lang="en-US" sz="2000" dirty="0" err="1" smtClean="0"/>
              <a:t>réaction</a:t>
            </a:r>
            <a:r>
              <a:rPr lang="en-US" sz="2000" dirty="0" smtClean="0"/>
              <a:t> plus </a:t>
            </a:r>
            <a:r>
              <a:rPr lang="en-US" sz="2000" dirty="0" err="1" smtClean="0"/>
              <a:t>rapide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292080" y="476672"/>
            <a:ext cx="37444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 smtClean="0"/>
              <a:t>LA </a:t>
            </a:r>
            <a:r>
              <a:rPr lang="fr-CA" sz="2800" dirty="0" smtClean="0"/>
              <a:t>CONCENTRATION</a:t>
            </a:r>
            <a:endParaRPr lang="fr-CA" sz="28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567013" y="1423847"/>
            <a:ext cx="328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BASSE CONCENTRATION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934847" y="475043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HAUTE CONCENTRATION</a:t>
            </a:r>
            <a:endParaRPr lang="fr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ctagon 9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6719664" cy="3589656"/>
          </a:xfrm>
          <a:prstGeom prst="rect">
            <a:avLst/>
          </a:prstGeom>
          <a:noFill/>
          <a:ln w="19050" cap="rnd" cmpd="sng" algn="ctr">
            <a:solidFill>
              <a:schemeClr val="tx1"/>
            </a:solidFill>
            <a:prstDash val="solid"/>
            <a:miter lim="800000"/>
          </a:ln>
          <a:effectLst>
            <a:innerShdw blurRad="50800" dist="50800" dir="13500000">
              <a:srgbClr val="000000">
                <a:alpha val="60000"/>
              </a:srgbClr>
            </a:innerShdw>
          </a:effectLst>
        </p:spPr>
      </p:pic>
      <p:sp>
        <p:nvSpPr>
          <p:cNvPr id="11" name="W¥ل云玗İαЂÕØÚáÛ丫:Téxt Plàçèhòlðêr 表¥鷗字㌍_W 10"/>
          <p:cNvSpPr>
            <a:spLocks noGrp="1"/>
          </p:cNvSpPr>
          <p:nvPr>
            <p:ph type="body" sz="quarter" idx="13"/>
          </p:nvPr>
        </p:nvSpPr>
        <p:spPr>
          <a:xfrm>
            <a:off x="228600" y="4876800"/>
            <a:ext cx="8610600" cy="1752600"/>
          </a:xfrm>
        </p:spPr>
        <p:txBody>
          <a:bodyPr/>
          <a:lstStyle>
            <a:extLst/>
          </a:lstStyle>
          <a:p>
            <a:pPr marL="285750" indent="-285750">
              <a:buFontTx/>
              <a:buChar char="-"/>
            </a:pPr>
            <a:r>
              <a:rPr lang="en-US" sz="1800" dirty="0" err="1" smtClean="0"/>
              <a:t>L’aire</a:t>
            </a:r>
            <a:r>
              <a:rPr lang="en-US" sz="1800" dirty="0" smtClean="0"/>
              <a:t> </a:t>
            </a:r>
            <a:r>
              <a:rPr lang="en-US" sz="1800" dirty="0" err="1" smtClean="0"/>
              <a:t>totale</a:t>
            </a:r>
            <a:r>
              <a:rPr lang="en-US" sz="1800" dirty="0" smtClean="0"/>
              <a:t> d’un objet </a:t>
            </a:r>
            <a:r>
              <a:rPr lang="en-US" sz="1800" dirty="0" err="1" smtClean="0"/>
              <a:t>exposée</a:t>
            </a:r>
            <a:endParaRPr lang="en-US" sz="1800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Plus de surface de contact = plus de collision = </a:t>
            </a:r>
            <a:r>
              <a:rPr lang="en-US" dirty="0" err="1" smtClean="0"/>
              <a:t>réaction</a:t>
            </a:r>
            <a:r>
              <a:rPr lang="en-US" dirty="0" smtClean="0"/>
              <a:t> plus </a:t>
            </a:r>
            <a:r>
              <a:rPr lang="en-US" dirty="0" err="1" smtClean="0"/>
              <a:t>rapide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03648" y="26064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SURFACE DE CONTACT</a:t>
            </a:r>
            <a:endParaRPr lang="fr-CA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waterfall_j0262353.pn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36796"/>
            <a:ext cx="3979030" cy="3320922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6" name="sunflower_j0262344.png"/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72" y="476672"/>
            <a:ext cx="4012346" cy="2491878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39552" y="620688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PRÉSENCE D’UN CATALYSEUR</a:t>
            </a:r>
            <a:endParaRPr lang="fr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921230"/>
            <a:ext cx="439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CA" sz="2400" dirty="0" smtClean="0"/>
              <a:t>Augmente la vitesse d’une réaction SANS être changé par la réaction</a:t>
            </a:r>
          </a:p>
          <a:p>
            <a:pPr marL="342900" indent="-342900">
              <a:buFontTx/>
              <a:buChar char="-"/>
            </a:pPr>
            <a:r>
              <a:rPr lang="fr-CA" sz="2400" dirty="0" smtClean="0"/>
              <a:t>Diminue énergie nécessaire pour la réaction</a:t>
            </a:r>
          </a:p>
          <a:p>
            <a:pPr marL="342900" indent="-342900">
              <a:buFontTx/>
              <a:buChar char="-"/>
            </a:pPr>
            <a:r>
              <a:rPr lang="fr-CA" sz="2400" dirty="0" smtClean="0"/>
              <a:t>Ex: les enzymes</a:t>
            </a:r>
            <a:endParaRPr lang="fr-CA" sz="24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0"/>
            <a:ext cx="1017518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1830" y="2636912"/>
            <a:ext cx="2772308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/>
              <a:t>DEVOIRS:</a:t>
            </a:r>
          </a:p>
          <a:p>
            <a:pPr algn="ctr"/>
            <a:r>
              <a:rPr lang="fr-CA" sz="3600" dirty="0" smtClean="0"/>
              <a:t>p. 281 #9-13</a:t>
            </a:r>
            <a:endParaRPr lang="fr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4293096"/>
            <a:ext cx="5472608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*QUEST CH 6 – Mardi 4 Mars*</a:t>
            </a:r>
            <a:endParaRPr lang="fr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126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Classic Photo Album</vt:lpstr>
      <vt:lpstr>Chapitre 6.2</vt:lpstr>
      <vt:lpstr>PowerPoint Presentation</vt:lpstr>
      <vt:lpstr>La température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2014-02-25T19:52:22Z</dcterms:created>
  <dcterms:modified xsi:type="dcterms:W3CDTF">2014-02-25T20:46:13Z</dcterms:modified>
</cp:coreProperties>
</file>