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77" r:id="rId6"/>
    <p:sldId id="268" r:id="rId7"/>
    <p:sldId id="278" r:id="rId8"/>
    <p:sldId id="272" r:id="rId9"/>
    <p:sldId id="273" r:id="rId10"/>
    <p:sldId id="275" r:id="rId11"/>
    <p:sldId id="276" r:id="rId12"/>
    <p:sldId id="257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4C65"/>
    <a:srgbClr val="A50307"/>
    <a:srgbClr val="133A61"/>
    <a:srgbClr val="8F0305"/>
    <a:srgbClr val="FFFFFF"/>
    <a:srgbClr val="D365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74" autoAdjust="0"/>
  </p:normalViewPr>
  <p:slideViewPr>
    <p:cSldViewPr snapToGrid="0">
      <p:cViewPr varScale="1">
        <p:scale>
          <a:sx n="76" d="100"/>
          <a:sy n="76" d="100"/>
        </p:scale>
        <p:origin x="5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3E1C-BE52-45D3-B3DA-AB00685B4BD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3E6AC-EE2A-4D92-BFD4-7D35F37B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1- Insert Picture &gt;&gt; Format &gt;&gt; Send to Back</a:t>
            </a:r>
          </a:p>
          <a:p>
            <a:r>
              <a:rPr lang="en-ZA" dirty="0"/>
              <a:t>2- Add Quote &gt;&gt; Add Author/Writer &gt;&gt; Adjust text to suit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3E6AC-EE2A-4D92-BFD4-7D35F37B4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25800-3F15-46E1-990C-A4BA7B98F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25345"/>
            <a:ext cx="6801320" cy="1737361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3F79B5-FBA1-49BD-9095-A9BB6A021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6" y="4534872"/>
            <a:ext cx="3392543" cy="1737360"/>
          </a:xfrm>
        </p:spPr>
        <p:txBody>
          <a:bodyPr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FCFD2-DF13-4F02-BBD5-B68B0905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6"/>
            <a:ext cx="10515600" cy="3408893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78B1F9-6755-42E5-8F50-0B945D27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0B890C-0CB4-4A98-9943-9C2257BF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5844CD-8F1F-4298-A223-C4256A6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F84B6337-F0FA-40DA-A205-42E63B13ADB9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1352550" y="6150952"/>
            <a:ext cx="9486900" cy="51549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sz="2000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58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CUSTOM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1329DF-B16C-4958-8120-1F3D8DD9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A38D7F-2A7C-4C62-B3BC-1DB1A460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8DAFEE-0ED4-43C2-8025-5961460D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AE23B48-0D16-412C-BC69-B41C4F2AC7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784726"/>
            <a:ext cx="10515600" cy="365125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Author/Writer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06D0385B-605F-4AEB-B2CD-DA707D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587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588C331-B180-41FC-8DD2-82D2B161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5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="" xmlns:a16="http://schemas.microsoft.com/office/drawing/2014/main" id="{9BBF8640-DE64-4B60-867F-0CBE26BD00A0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2365864" y="6114929"/>
            <a:ext cx="9486900" cy="435466"/>
          </a:xfrm>
        </p:spPr>
        <p:txBody>
          <a:bodyPr>
            <a:normAutofit/>
          </a:bodyPr>
          <a:lstStyle>
            <a:lvl1pPr algn="r">
              <a:defRPr i="0"/>
            </a:lvl1pPr>
          </a:lstStyle>
          <a:p>
            <a:pPr marL="0" lvl="0" indent="0" algn="r">
              <a:buNone/>
            </a:pPr>
            <a:r>
              <a:rPr lang="en-US" sz="2000" i="1" smtClean="0">
                <a:solidFill>
                  <a:schemeClr val="bg1"/>
                </a:solidFill>
                <a:cs typeface="Segoe UI" panose="020B0502040204020203" pitchFamily="34" charset="0"/>
              </a:rPr>
              <a:t>Click to edit Master text styles</a:t>
            </a:r>
          </a:p>
          <a:p>
            <a:pPr marL="0" lvl="1" indent="0" algn="r">
              <a:buNone/>
            </a:pPr>
            <a:r>
              <a:rPr lang="en-US" sz="2000" i="1" smtClean="0">
                <a:solidFill>
                  <a:schemeClr val="bg1"/>
                </a:solidFill>
                <a:cs typeface="Segoe UI" panose="020B0502040204020203" pitchFamily="34" charset="0"/>
              </a:rPr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D0D19A04-6F0F-4BFC-8AD6-19F13EE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1" y="149470"/>
            <a:ext cx="5838825" cy="645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E9B749-F2BE-45BB-B34D-42D46567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4629150"/>
            <a:ext cx="9486900" cy="6348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7F2E03-8BBF-4A9C-A004-C3807BB5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6C8BC3-3FA7-4F23-B793-4F5DA208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CEF240-DD06-4F27-8707-2E6A5349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6EB33C-1430-4381-BC10-3C6BC5D2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476375"/>
            <a:ext cx="9486900" cy="2628900"/>
          </a:xfrm>
        </p:spPr>
        <p:txBody>
          <a:bodyPr anchor="t" anchorCtr="0"/>
          <a:lstStyle>
            <a:lvl1pPr algn="ctr"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2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FBF3B-53AB-4D7D-9C4D-42E1E22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9296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D185FE0-A783-42CA-BED0-EFB6F49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C15A3E-54C3-4563-B93A-9E56494A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B9ECD06-D58A-422E-8343-17796E6986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1381" y="5918200"/>
            <a:ext cx="9515475" cy="438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 marL="457200" indent="0" algn="r">
              <a:buNone/>
              <a:defRPr sz="2000">
                <a:latin typeface="+mn-lt"/>
              </a:defRPr>
            </a:lvl2pPr>
            <a:lvl3pPr marL="914400" indent="0" algn="r">
              <a:buNone/>
              <a:defRPr sz="2000">
                <a:latin typeface="+mn-lt"/>
              </a:defRPr>
            </a:lvl3pPr>
            <a:lvl4pPr marL="1371600" indent="0" algn="r">
              <a:buNone/>
              <a:defRPr sz="2000">
                <a:latin typeface="+mn-lt"/>
              </a:defRPr>
            </a:lvl4pPr>
            <a:lvl5pPr marL="1828800" indent="0" algn="r"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41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8A89E-076E-497A-A4CE-93C75C16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825024"/>
            <a:ext cx="11391499" cy="209688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10B449-15E4-41C1-A0BD-6916BD2B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00FF690-36F7-4631-8284-EB23B592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050B4F-6E15-4AA2-9669-EE44D3A5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73C8662D-2189-4802-AEE5-20470C02D13E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2199874" y="5927196"/>
            <a:ext cx="9486900" cy="474294"/>
          </a:xfrm>
          <a:ln>
            <a:noFill/>
          </a:ln>
        </p:spPr>
        <p:txBody>
          <a:bodyPr>
            <a:normAutofit/>
          </a:bodyPr>
          <a:lstStyle>
            <a:lvl1pPr algn="r">
              <a:defRPr/>
            </a:lvl1pPr>
          </a:lstStyle>
          <a:p>
            <a:pPr lvl="0" algn="r"/>
            <a:r>
              <a:rPr lang="en-US" sz="2000" smtClean="0">
                <a:solidFill>
                  <a:schemeClr val="bg1"/>
                </a:solidFill>
              </a:rPr>
              <a:t>Click to edit Master text styles</a:t>
            </a:r>
          </a:p>
          <a:p>
            <a:pPr lvl="1" algn="r"/>
            <a:r>
              <a:rPr lang="en-US" sz="2000" smtClean="0">
                <a:solidFill>
                  <a:schemeClr val="bg1"/>
                </a:solidFill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876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Subtitl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756786-C55B-4499-B117-765B616E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88393"/>
            <a:ext cx="11772899" cy="1492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79DCA2-4B74-4315-832D-46FA2360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B348AC-EF4F-4C4C-B8BB-FE76E2A7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2170172-F7C2-49C7-9A19-1829816338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3450" y="6265863"/>
            <a:ext cx="7153275" cy="4556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and Sub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CB6272-9C66-4BAF-ADB2-BB960F57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27" y="285749"/>
            <a:ext cx="10588873" cy="3011365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1F3AE6-2CF4-4F8E-9A91-243A5799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D0BEF955-A913-4A15-AB41-00128DC34D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8375" y="6169024"/>
            <a:ext cx="9505950" cy="365125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9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1FABF6-BCBB-4979-A429-A8C53EAF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81" y="365125"/>
            <a:ext cx="11014435" cy="3616325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940B77-ABE7-4DC7-A608-AB177943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FD022E-97C1-4D08-B1C8-18C6109D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B26426-C17F-4D34-BD4F-CE33FA0E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9B21A59-00E0-403F-9E1E-43C43756FD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2550" y="6154738"/>
            <a:ext cx="9486900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9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98AF8F-58B2-467F-936E-70379C1A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41"/>
            <a:ext cx="10515600" cy="3184559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137D3DA5-DEEF-48AD-9A16-584B27F8F84A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286500" y="6264341"/>
            <a:ext cx="5686425" cy="593660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sz="2000" smtClean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E7DB53-9696-4FC5-8680-97ED3448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A7392F-E7D2-4A39-807C-4C1FA9A6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378D9-08E4-41E7-939E-2E0E01EBB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42F172-C3C6-4A0C-97B7-CF180AF1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1990-AB65-4FBE-A312-E5143B2D7FBA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726816-EA09-41F0-A09E-B1EAD732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563D7D-8BF2-4394-9E04-BAABFC04C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4B4E-BB64-4235-AA14-F42088F1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decorative element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2C792-936D-4B4D-BAA1-39B609046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4400" b="0" dirty="0" smtClean="0">
                <a:solidFill>
                  <a:schemeClr val="bg1"/>
                </a:solidFill>
                <a:cs typeface="Segoe UI" panose="020B0502040204020203" pitchFamily="34" charset="0"/>
              </a:rPr>
              <a:t>La composition </a:t>
            </a:r>
            <a:r>
              <a:rPr lang="en-US" sz="4400" b="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génetique</a:t>
            </a:r>
            <a:r>
              <a:rPr lang="en-US" sz="4400" b="0" dirty="0" smtClean="0">
                <a:solidFill>
                  <a:schemeClr val="bg1"/>
                </a:solidFill>
                <a:cs typeface="Segoe UI" panose="020B0502040204020203" pitchFamily="34" charset="0"/>
              </a:rPr>
              <a:t> d’un </a:t>
            </a:r>
            <a:r>
              <a:rPr lang="en-US" sz="4400" b="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organisme</a:t>
            </a:r>
            <a:r>
              <a:rPr lang="en-US" sz="4400" b="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reflète</a:t>
            </a:r>
            <a:r>
              <a:rPr lang="en-US" sz="4400" b="0" dirty="0" smtClean="0">
                <a:solidFill>
                  <a:schemeClr val="bg1"/>
                </a:solidFill>
                <a:cs typeface="Segoe UI" panose="020B0502040204020203" pitchFamily="34" charset="0"/>
              </a:rPr>
              <a:t> la </a:t>
            </a:r>
            <a:r>
              <a:rPr lang="fr-CA" sz="4400" b="0" dirty="0" smtClean="0">
                <a:solidFill>
                  <a:schemeClr val="bg1"/>
                </a:solidFill>
                <a:cs typeface="Segoe UI" panose="020B0502040204020203" pitchFamily="34" charset="0"/>
              </a:rPr>
              <a:t>diversité</a:t>
            </a:r>
            <a:r>
              <a:rPr lang="en-US" sz="4400" b="0" dirty="0" smtClean="0">
                <a:solidFill>
                  <a:schemeClr val="bg1"/>
                </a:solidFill>
                <a:cs typeface="Segoe UI" panose="020B0502040204020203" pitchFamily="34" charset="0"/>
              </a:rPr>
              <a:t> de la VIE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2C1EC0-BDC8-41DC-A622-271C07FB0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34872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Comment </a:t>
            </a:r>
            <a:r>
              <a:rPr lang="fr-FR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peut-on</a:t>
            </a:r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lié</a:t>
            </a:r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 les </a:t>
            </a:r>
            <a:r>
              <a:rPr lang="en-US" sz="220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gènes</a:t>
            </a:r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 a la </a:t>
            </a:r>
            <a:r>
              <a:rPr lang="en-US" sz="220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biodiversité</a:t>
            </a:r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?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 descr="decorative element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 descr="decorative element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 descr="decorative element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 descr="decorative element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 descr="decorative element">
            <a:extLst>
              <a:ext uri="{FF2B5EF4-FFF2-40B4-BE49-F238E27FC236}">
                <a16:creationId xmlns="" xmlns:a16="http://schemas.microsoft.com/office/drawing/2014/main" id="{AB84D7E8-4ECB-42D7-ADBF-01689B0F2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3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Image result for 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276351"/>
            <a:ext cx="12192000" cy="81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500" y="4833144"/>
            <a:ext cx="1174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La </a:t>
            </a:r>
            <a:r>
              <a:rPr lang="en-US" sz="4800" dirty="0" err="1" smtClean="0">
                <a:solidFill>
                  <a:schemeClr val="bg1"/>
                </a:solidFill>
              </a:rPr>
              <a:t>diversité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génétique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est</a:t>
            </a:r>
            <a:r>
              <a:rPr lang="en-US" sz="4800" dirty="0" smtClean="0">
                <a:solidFill>
                  <a:schemeClr val="bg1"/>
                </a:solidFill>
              </a:rPr>
              <a:t> le </a:t>
            </a:r>
            <a:r>
              <a:rPr lang="en-US" sz="4800" dirty="0" err="1" smtClean="0">
                <a:solidFill>
                  <a:schemeClr val="bg1"/>
                </a:solidFill>
              </a:rPr>
              <a:t>résultat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des mutations de </a:t>
            </a:r>
            <a:r>
              <a:rPr lang="en-US" sz="4800" dirty="0" err="1" smtClean="0">
                <a:solidFill>
                  <a:schemeClr val="bg1"/>
                </a:solidFill>
              </a:rPr>
              <a:t>gènes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7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93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diversité</a:t>
            </a:r>
            <a:r>
              <a:rPr lang="en-US" sz="3600" dirty="0" smtClean="0"/>
              <a:t> </a:t>
            </a:r>
            <a:r>
              <a:rPr lang="en-US" sz="3600" dirty="0" err="1" smtClean="0"/>
              <a:t>d’écosystems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composé</a:t>
            </a:r>
            <a:r>
              <a:rPr lang="en-US" sz="3600" dirty="0" smtClean="0"/>
              <a:t> de 2 </a:t>
            </a:r>
            <a:r>
              <a:rPr lang="en-US" sz="3600" dirty="0" err="1" smtClean="0"/>
              <a:t>facteurs</a:t>
            </a:r>
            <a:r>
              <a:rPr lang="en-US" sz="3600" dirty="0" smtClean="0"/>
              <a:t>: les </a:t>
            </a:r>
            <a:r>
              <a:rPr lang="en-US" sz="3600" dirty="0" err="1" smtClean="0"/>
              <a:t>facteurs</a:t>
            </a:r>
            <a:r>
              <a:rPr lang="en-US" sz="3600" dirty="0" smtClean="0"/>
              <a:t> BIOTIQUE et ABIOTIQUE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82227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illa">
            <a:extLst>
              <a:ext uri="{FF2B5EF4-FFF2-40B4-BE49-F238E27FC236}">
                <a16:creationId xmlns="" xmlns:a16="http://schemas.microsoft.com/office/drawing/2014/main" id="{319C5782-16AC-4EAC-B845-524F43E2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9FE8492-F5C3-43D4-B659-A88210F4E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>
                <a:solidFill>
                  <a:prstClr val="white"/>
                </a:solidFill>
              </a:rPr>
              <a:t>…</a:t>
            </a:r>
            <a:r>
              <a:rPr lang="en-US" sz="2000" dirty="0" err="1" smtClean="0">
                <a:solidFill>
                  <a:prstClr val="white"/>
                </a:solidFill>
              </a:rPr>
              <a:t>mais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inclus</a:t>
            </a:r>
            <a:r>
              <a:rPr lang="en-US" sz="2000" dirty="0" smtClean="0">
                <a:solidFill>
                  <a:prstClr val="white"/>
                </a:solidFill>
              </a:rPr>
              <a:t> plus que JUSTE le </a:t>
            </a:r>
            <a:r>
              <a:rPr lang="en-US" sz="2000" dirty="0" err="1" smtClean="0">
                <a:solidFill>
                  <a:prstClr val="white"/>
                </a:solidFill>
              </a:rPr>
              <a:t>nombre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d’éspèces</a:t>
            </a:r>
            <a:r>
              <a:rPr lang="en-US" sz="2000" dirty="0" smtClean="0">
                <a:solidFill>
                  <a:prstClr val="white"/>
                </a:solidFill>
              </a:rPr>
              <a:t>…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3FCE194-C2FC-4B54-9C2D-F4826B48854C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7200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Biodiversité</a:t>
            </a:r>
            <a:r>
              <a:rPr lang="en-US" sz="7200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:</a:t>
            </a:r>
            <a:br>
              <a:rPr lang="en-US" sz="7200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- </a:t>
            </a:r>
            <a:r>
              <a:rPr lang="en-US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inclus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: la </a:t>
            </a:r>
            <a:r>
              <a:rPr lang="fr-CA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diversité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de </a:t>
            </a:r>
            <a:r>
              <a:rPr lang="en-US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l’espèce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(la </a:t>
            </a:r>
            <a:r>
              <a:rPr lang="en-US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variété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et </a:t>
            </a:r>
            <a:r>
              <a:rPr lang="en-US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l’abondance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d’un </a:t>
            </a:r>
            <a:r>
              <a:rPr lang="en-US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espece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dans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b="1" i="1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une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region </a:t>
            </a:r>
            <a:r>
              <a:rPr lang="fr-CA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spécifique</a:t>
            </a:r>
            <a:r>
              <a:rPr lang="en-US" b="1" i="1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8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fall">
            <a:extLst>
              <a:ext uri="{FF2B5EF4-FFF2-40B4-BE49-F238E27FC236}">
                <a16:creationId xmlns="" xmlns:a16="http://schemas.microsoft.com/office/drawing/2014/main" id="{3D1CF72C-D70E-4BB6-9FC7-57ECE5D5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 descr="Rectangle">
            <a:extLst>
              <a:ext uri="{FF2B5EF4-FFF2-40B4-BE49-F238E27FC236}">
                <a16:creationId xmlns="" xmlns:a16="http://schemas.microsoft.com/office/drawing/2014/main" id="{CA3A90AD-1CD8-41D2-936B-337F9C4B5729}"/>
              </a:ext>
            </a:extLst>
          </p:cNvPr>
          <p:cNvGrpSpPr/>
          <p:nvPr/>
        </p:nvGrpSpPr>
        <p:grpSpPr bwMode="white">
          <a:xfrm>
            <a:off x="942974" y="1800225"/>
            <a:ext cx="10306051" cy="3076576"/>
            <a:chOff x="942974" y="742950"/>
            <a:chExt cx="10306051" cy="3076576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39F3A2BB-40C1-42CA-A4A3-4A1D3D9187CC}"/>
                </a:ext>
              </a:extLst>
            </p:cNvPr>
            <p:cNvCxnSpPr/>
            <p:nvPr/>
          </p:nvCxnSpPr>
          <p:spPr bwMode="white">
            <a:xfrm>
              <a:off x="9182100" y="752475"/>
              <a:ext cx="2066925" cy="0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A94F1E25-ED74-4D7A-B245-5EB4CCB3BC1C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11249025" y="742950"/>
              <a:ext cx="0" cy="3076575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22E6A9B-9018-4F00-97AA-854FDCF8CDAD}"/>
                </a:ext>
              </a:extLst>
            </p:cNvPr>
            <p:cNvCxnSpPr>
              <a:cxnSpLocks/>
            </p:cNvCxnSpPr>
            <p:nvPr/>
          </p:nvCxnSpPr>
          <p:spPr bwMode="white">
            <a:xfrm flipV="1">
              <a:off x="942975" y="762000"/>
              <a:ext cx="0" cy="3057525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4BCCD207-4A0F-4D3D-9325-E03163EC28D6}"/>
                </a:ext>
              </a:extLst>
            </p:cNvPr>
            <p:cNvCxnSpPr/>
            <p:nvPr/>
          </p:nvCxnSpPr>
          <p:spPr bwMode="white">
            <a:xfrm>
              <a:off x="942974" y="762000"/>
              <a:ext cx="2209800" cy="0"/>
            </a:xfrm>
            <a:prstGeom prst="straightConnector1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70C3325-BB31-4612-9C80-94B32B592862}"/>
                </a:ext>
              </a:extLst>
            </p:cNvPr>
            <p:cNvCxnSpPr/>
            <p:nvPr/>
          </p:nvCxnSpPr>
          <p:spPr bwMode="white">
            <a:xfrm>
              <a:off x="7716715" y="3819525"/>
              <a:ext cx="3528000" cy="0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A3833A57-3DDD-41F3-88A1-C20FCAA46845}"/>
                </a:ext>
              </a:extLst>
            </p:cNvPr>
            <p:cNvCxnSpPr/>
            <p:nvPr/>
          </p:nvCxnSpPr>
          <p:spPr bwMode="white">
            <a:xfrm>
              <a:off x="942974" y="3819526"/>
              <a:ext cx="3636000" cy="0"/>
            </a:xfrm>
            <a:prstGeom prst="straightConnector1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FD4BF03-E100-4A65-A25D-CC84A186D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i="1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8DA4ED5-D2AA-4A50-8739-CBD0C97716D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085857" y="1476375"/>
            <a:ext cx="10020286" cy="3076574"/>
          </a:xfrm>
        </p:spPr>
        <p:txBody>
          <a:bodyPr>
            <a:noAutofit/>
          </a:bodyPr>
          <a:lstStyle/>
          <a:p>
            <a:r>
              <a:rPr lang="en-ZA" altLang="ja-JP" sz="4900" dirty="0" smtClean="0">
                <a:solidFill>
                  <a:prstClr val="white"/>
                </a:solidFill>
              </a:rPr>
              <a:t>…</a:t>
            </a:r>
            <a:r>
              <a:rPr lang="en-ZA" altLang="ja-JP" sz="4900" dirty="0" err="1" smtClean="0">
                <a:solidFill>
                  <a:prstClr val="white"/>
                </a:solidFill>
              </a:rPr>
              <a:t>il</a:t>
            </a:r>
            <a:r>
              <a:rPr lang="en-ZA" altLang="ja-JP" sz="4900" dirty="0" smtClean="0">
                <a:solidFill>
                  <a:prstClr val="white"/>
                </a:solidFill>
              </a:rPr>
              <a:t> </a:t>
            </a:r>
            <a:r>
              <a:rPr lang="en-ZA" altLang="ja-JP" sz="4900" dirty="0" err="1" smtClean="0">
                <a:solidFill>
                  <a:prstClr val="white"/>
                </a:solidFill>
              </a:rPr>
              <a:t>inclus</a:t>
            </a:r>
            <a:r>
              <a:rPr lang="en-ZA" altLang="ja-JP" sz="4900" dirty="0" smtClean="0">
                <a:solidFill>
                  <a:prstClr val="white"/>
                </a:solidFill>
              </a:rPr>
              <a:t> </a:t>
            </a:r>
            <a:r>
              <a:rPr lang="en-ZA" altLang="ja-JP" sz="4900" dirty="0" err="1" smtClean="0">
                <a:solidFill>
                  <a:prstClr val="white"/>
                </a:solidFill>
              </a:rPr>
              <a:t>aussi</a:t>
            </a:r>
            <a:r>
              <a:rPr lang="en-ZA" altLang="ja-JP" sz="4900" dirty="0" smtClean="0">
                <a:solidFill>
                  <a:prstClr val="white"/>
                </a:solidFill>
              </a:rPr>
              <a:t>…</a:t>
            </a:r>
            <a:r>
              <a:rPr lang="en-ZA" altLang="ja-JP" sz="4900" dirty="0">
                <a:solidFill>
                  <a:prstClr val="white"/>
                </a:solidFill>
              </a:rPr>
              <a:t/>
            </a:r>
            <a:br>
              <a:rPr lang="en-ZA" altLang="ja-JP" sz="4900" dirty="0">
                <a:solidFill>
                  <a:prstClr val="white"/>
                </a:solidFill>
              </a:rPr>
            </a:br>
            <a:r>
              <a:rPr lang="ja-JP" altLang="en-US" sz="3600" dirty="0">
                <a:solidFill>
                  <a:prstClr val="white"/>
                </a:solidFill>
              </a:rPr>
              <a:t/>
            </a:r>
            <a:br>
              <a:rPr lang="ja-JP" altLang="en-US" sz="3600" dirty="0">
                <a:solidFill>
                  <a:prstClr val="white"/>
                </a:solidFill>
              </a:rPr>
            </a:br>
            <a:r>
              <a:rPr lang="en-US" sz="4900" dirty="0" smtClean="0">
                <a:solidFill>
                  <a:prstClr val="white"/>
                </a:solidFill>
              </a:rPr>
              <a:t>la </a:t>
            </a:r>
            <a:r>
              <a:rPr lang="en-US" sz="4900" dirty="0" err="1" smtClean="0">
                <a:solidFill>
                  <a:prstClr val="white"/>
                </a:solidFill>
              </a:rPr>
              <a:t>diversité</a:t>
            </a:r>
            <a:r>
              <a:rPr lang="en-US" sz="4900" dirty="0" smtClean="0">
                <a:solidFill>
                  <a:prstClr val="white"/>
                </a:solidFill>
              </a:rPr>
              <a:t> GÉNÉTIQUE : la </a:t>
            </a:r>
            <a:r>
              <a:rPr lang="en-US" sz="4900" dirty="0" err="1" smtClean="0">
                <a:solidFill>
                  <a:prstClr val="white"/>
                </a:solidFill>
              </a:rPr>
              <a:t>variété</a:t>
            </a:r>
            <a:r>
              <a:rPr lang="en-US" sz="4900" dirty="0" smtClean="0">
                <a:solidFill>
                  <a:prstClr val="white"/>
                </a:solidFill>
              </a:rPr>
              <a:t> de traits qui </a:t>
            </a:r>
            <a:r>
              <a:rPr lang="en-US" sz="4900" dirty="0" err="1" smtClean="0">
                <a:solidFill>
                  <a:prstClr val="white"/>
                </a:solidFill>
              </a:rPr>
              <a:t>sont</a:t>
            </a:r>
            <a:r>
              <a:rPr lang="en-US" sz="4900" dirty="0" smtClean="0">
                <a:solidFill>
                  <a:prstClr val="white"/>
                </a:solidFill>
              </a:rPr>
              <a:t> </a:t>
            </a:r>
            <a:r>
              <a:rPr lang="en-US" sz="4900" dirty="0" err="1" smtClean="0">
                <a:solidFill>
                  <a:prstClr val="white"/>
                </a:solidFill>
              </a:rPr>
              <a:t>herité</a:t>
            </a:r>
            <a:r>
              <a:rPr lang="en-US" sz="4900" dirty="0" smtClean="0">
                <a:solidFill>
                  <a:prstClr val="white"/>
                </a:solidFill>
              </a:rPr>
              <a:t> </a:t>
            </a:r>
            <a:r>
              <a:rPr lang="en-US" sz="4900" dirty="0" err="1" smtClean="0">
                <a:solidFill>
                  <a:prstClr val="white"/>
                </a:solidFill>
              </a:rPr>
              <a:t>parmi</a:t>
            </a:r>
            <a:r>
              <a:rPr lang="en-US" sz="4900" dirty="0" smtClean="0">
                <a:solidFill>
                  <a:prstClr val="white"/>
                </a:solidFill>
              </a:rPr>
              <a:t> </a:t>
            </a:r>
            <a:r>
              <a:rPr lang="en-US" sz="4900" b="1" u="sng" dirty="0" err="1" smtClean="0">
                <a:solidFill>
                  <a:prstClr val="white"/>
                </a:solidFill>
              </a:rPr>
              <a:t>une</a:t>
            </a:r>
            <a:r>
              <a:rPr lang="en-US" sz="4900" dirty="0" smtClean="0">
                <a:solidFill>
                  <a:prstClr val="white"/>
                </a:solidFill>
              </a:rPr>
              <a:t> </a:t>
            </a:r>
            <a:r>
              <a:rPr lang="en-US" sz="4900" dirty="0" err="1" smtClean="0">
                <a:solidFill>
                  <a:prstClr val="white"/>
                </a:solidFill>
              </a:rPr>
              <a:t>éspèce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mpback whale 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umpback whale 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24" y="304734"/>
            <a:ext cx="4309983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umpback whale 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08" y="3809832"/>
            <a:ext cx="5460999" cy="29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umpback whale 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025865"/>
            <a:ext cx="4076700" cy="27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1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eams">
            <a:extLst>
              <a:ext uri="{FF2B5EF4-FFF2-40B4-BE49-F238E27FC236}">
                <a16:creationId xmlns="" xmlns:a16="http://schemas.microsoft.com/office/drawing/2014/main" id="{FBA77B1F-F15D-4541-9550-8F9BFE15D5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717DA3-FFE1-46D9-B7C8-009877ACD7E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45877" y="95249"/>
            <a:ext cx="10588873" cy="30113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La 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diversité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d’ECOSYSTÈME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1AC3DE-209D-4963-8757-B53F9DC22DB3}"/>
              </a:ext>
            </a:extLst>
          </p:cNvPr>
          <p:cNvSpPr>
            <a:spLocks noGrp="1"/>
          </p:cNvSpPr>
          <p:nvPr>
            <p:ph sz="quarter" idx="13"/>
          </p:nvPr>
        </p:nvSpPr>
        <p:spPr bwMode="white">
          <a:xfrm>
            <a:off x="1343025" y="6107259"/>
            <a:ext cx="9505950" cy="365125"/>
          </a:xfrm>
        </p:spPr>
        <p:txBody>
          <a:bodyPr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D7EC4A0-7CEB-FF45-B9FA-1E685F660C7E}"/>
              </a:ext>
            </a:extLst>
          </p:cNvPr>
          <p:cNvSpPr txBox="1">
            <a:spLocks/>
          </p:cNvSpPr>
          <p:nvPr/>
        </p:nvSpPr>
        <p:spPr bwMode="white">
          <a:xfrm>
            <a:off x="4079222" y="1068882"/>
            <a:ext cx="10588873" cy="14868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c’est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le 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variété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d’endroits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sur la 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t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erre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dans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laquelle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les organisms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p</a:t>
            </a:r>
            <a:r>
              <a:rPr lang="en-US" dirty="0" err="1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euvent</a:t>
            </a:r>
            <a:r>
              <a:rPr lang="en-US" dirty="0" smtClean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vivre…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6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 between the Trees">
            <a:extLst>
              <a:ext uri="{FF2B5EF4-FFF2-40B4-BE49-F238E27FC236}">
                <a16:creationId xmlns="" xmlns:a16="http://schemas.microsoft.com/office/drawing/2014/main" id="{3B56E8F1-79AE-4137-818D-2C937FFB0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5CC88-ABDE-423F-B53E-99B1AFAE300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98282" y="762000"/>
            <a:ext cx="11014435" cy="5334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Diversité</a:t>
            </a:r>
            <a:r>
              <a:rPr lang="en-US" sz="60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génétique</a:t>
            </a:r>
            <a:r>
              <a:rPr lang="en-US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variété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dans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un </a:t>
            </a: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espece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prstClr val="white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sz="6000" dirty="0" err="1">
                <a:solidFill>
                  <a:prstClr val="white"/>
                </a:solidFill>
                <a:latin typeface="Franklin Gothic Book" panose="020B0503020102020204" pitchFamily="34" charset="0"/>
              </a:rPr>
              <a:t>D</a:t>
            </a:r>
            <a:r>
              <a:rPr lang="en-US" sz="60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iversité</a:t>
            </a:r>
            <a:r>
              <a:rPr lang="en-US" sz="60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d’éspèces</a:t>
            </a:r>
            <a:r>
              <a:rPr lang="en-US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variété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d’especes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prstClr val="white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sz="6000" dirty="0" err="1">
                <a:solidFill>
                  <a:prstClr val="white"/>
                </a:solidFill>
                <a:latin typeface="Franklin Gothic Book" panose="020B0503020102020204" pitchFamily="34" charset="0"/>
              </a:rPr>
              <a:t>D</a:t>
            </a:r>
            <a:r>
              <a:rPr lang="en-US" sz="60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iversité</a:t>
            </a:r>
            <a:r>
              <a:rPr lang="en-US" sz="60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d’écosystèmes</a:t>
            </a:r>
            <a:r>
              <a:rPr lang="en-US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variété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dans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leur</a:t>
            </a:r>
            <a:r>
              <a:rPr lang="en-US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habitats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05499" y="2019300"/>
            <a:ext cx="0" cy="5715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05499" y="3810000"/>
            <a:ext cx="0" cy="5715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7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tle Journey ">
            <a:extLst>
              <a:ext uri="{FF2B5EF4-FFF2-40B4-BE49-F238E27FC236}">
                <a16:creationId xmlns="" xmlns:a16="http://schemas.microsoft.com/office/drawing/2014/main" id="{8B53DFA4-51A9-49E0-A7E1-C6D4BFDD0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"/>
          <a:stretch/>
        </p:blipFill>
        <p:spPr>
          <a:xfrm>
            <a:off x="-6000" y="0"/>
            <a:ext cx="12204000" cy="6875482"/>
          </a:xfrm>
          <a:prstGeom prst="rect">
            <a:avLst/>
          </a:prstGeom>
        </p:spPr>
      </p:pic>
      <p:sp>
        <p:nvSpPr>
          <p:cNvPr id="5" name="Rectangle: Rounded Corners 4" descr="decorative element">
            <a:extLst>
              <a:ext uri="{FF2B5EF4-FFF2-40B4-BE49-F238E27FC236}">
                <a16:creationId xmlns="" xmlns:a16="http://schemas.microsoft.com/office/drawing/2014/main" id="{3F1C3BC9-355B-40D1-86CA-7D31F9A5B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1398000" y="2472102"/>
            <a:ext cx="9396000" cy="648000"/>
          </a:xfrm>
          <a:prstGeom prst="roundRect">
            <a:avLst>
              <a:gd name="adj" fmla="val 10787"/>
            </a:avLst>
          </a:prstGeom>
          <a:solidFill>
            <a:srgbClr val="133A61">
              <a:alpha val="26000"/>
            </a:srgbClr>
          </a:solidFill>
          <a:ln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06F5BC-C327-4B84-98EC-949A3566C7BE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genes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controllent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l’expression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l’heritage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des traits – la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variete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existe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population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en-US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largement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cause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d’une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difference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leurs</a:t>
            </a:r>
            <a: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genes</a:t>
            </a:r>
            <a:br>
              <a:rPr lang="en-US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DIVERSITÉ GÉNÉTIQUE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A16CCA-01F0-4810-B8DF-BC2350DE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100" y="24606"/>
            <a:ext cx="3530600" cy="6808788"/>
          </a:xfrm>
        </p:spPr>
        <p:txBody>
          <a:bodyPr/>
          <a:lstStyle/>
          <a:p>
            <a:r>
              <a:rPr lang="en-ZA" dirty="0" smtClean="0"/>
              <a:t>La </a:t>
            </a:r>
            <a:r>
              <a:rPr lang="en-ZA" dirty="0" err="1" smtClean="0"/>
              <a:t>somme</a:t>
            </a:r>
            <a:r>
              <a:rPr lang="en-ZA" dirty="0" smtClean="0"/>
              <a:t> de </a:t>
            </a:r>
            <a:r>
              <a:rPr lang="en-ZA" dirty="0" err="1" smtClean="0"/>
              <a:t>toutes</a:t>
            </a:r>
            <a:r>
              <a:rPr lang="en-ZA" dirty="0" smtClean="0"/>
              <a:t> les </a:t>
            </a:r>
            <a:r>
              <a:rPr lang="en-ZA" dirty="0" err="1" smtClean="0"/>
              <a:t>différentes</a:t>
            </a:r>
            <a:r>
              <a:rPr lang="en-ZA" dirty="0" smtClean="0"/>
              <a:t> versions </a:t>
            </a:r>
            <a:r>
              <a:rPr lang="en-ZA" dirty="0" err="1" smtClean="0"/>
              <a:t>d’une</a:t>
            </a:r>
            <a:r>
              <a:rPr lang="en-ZA" dirty="0" smtClean="0"/>
              <a:t> </a:t>
            </a:r>
            <a:r>
              <a:rPr lang="en-ZA" dirty="0" err="1" smtClean="0"/>
              <a:t>gène</a:t>
            </a:r>
            <a:r>
              <a:rPr lang="en-ZA" dirty="0" smtClean="0"/>
              <a:t> (</a:t>
            </a:r>
            <a:r>
              <a:rPr lang="en-ZA" dirty="0" err="1" smtClean="0"/>
              <a:t>allèles</a:t>
            </a:r>
            <a:r>
              <a:rPr lang="en-ZA" dirty="0" smtClean="0"/>
              <a:t>) = </a:t>
            </a:r>
            <a:r>
              <a:rPr lang="en-ZA" dirty="0" err="1" smtClean="0"/>
              <a:t>bassin</a:t>
            </a:r>
            <a:r>
              <a:rPr lang="en-ZA" dirty="0" smtClean="0"/>
              <a:t> </a:t>
            </a:r>
            <a:r>
              <a:rPr lang="en-ZA" dirty="0" err="1" smtClean="0"/>
              <a:t>génétique</a:t>
            </a:r>
            <a:r>
              <a:rPr lang="en-ZA" dirty="0" smtClean="0"/>
              <a:t> (</a:t>
            </a:r>
            <a:r>
              <a:rPr lang="en-ZA" i="1" dirty="0" smtClean="0"/>
              <a:t>gene pool</a:t>
            </a:r>
            <a:r>
              <a:rPr lang="en-ZA" dirty="0" smtClean="0"/>
              <a:t>)</a:t>
            </a:r>
            <a:endParaRPr lang="en-US" dirty="0"/>
          </a:p>
        </p:txBody>
      </p:sp>
      <p:pic>
        <p:nvPicPr>
          <p:cNvPr id="1028" name="Picture 4" descr="Image result for gene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" y="793750"/>
            <a:ext cx="8500806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7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187325"/>
            <a:ext cx="10515600" cy="13255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repondre</a:t>
            </a:r>
            <a:r>
              <a:rPr lang="en-US" dirty="0" smtClean="0"/>
              <a:t> avec ton </a:t>
            </a:r>
            <a:r>
              <a:rPr lang="en-US" smtClean="0"/>
              <a:t>partenaire:</a:t>
            </a:r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762000" y="1786404"/>
            <a:ext cx="10731500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u="sng" dirty="0" err="1" smtClean="0">
                <a:solidFill>
                  <a:srgbClr val="0070C0"/>
                </a:solidFill>
              </a:rPr>
              <a:t>Pensez-vous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qu’il</a:t>
            </a:r>
            <a:r>
              <a:rPr lang="en-US" sz="5400" u="sng" dirty="0" smtClean="0">
                <a:solidFill>
                  <a:srgbClr val="0070C0"/>
                </a:solidFill>
              </a:rPr>
              <a:t> y a plus de </a:t>
            </a:r>
            <a:r>
              <a:rPr lang="en-US" sz="5400" u="sng" dirty="0" err="1" smtClean="0">
                <a:solidFill>
                  <a:srgbClr val="0070C0"/>
                </a:solidFill>
              </a:rPr>
              <a:t>diversite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dans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une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espece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qu’il</a:t>
            </a:r>
            <a:r>
              <a:rPr lang="en-US" sz="5400" u="sng" dirty="0" smtClean="0">
                <a:solidFill>
                  <a:srgbClr val="0070C0"/>
                </a:solidFill>
              </a:rPr>
              <a:t> y a de </a:t>
            </a:r>
            <a:r>
              <a:rPr lang="en-US" sz="5400" u="sng" dirty="0" err="1" smtClean="0">
                <a:solidFill>
                  <a:srgbClr val="0070C0"/>
                </a:solidFill>
              </a:rPr>
              <a:t>diversite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dans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une</a:t>
            </a:r>
            <a:r>
              <a:rPr lang="en-US" sz="5400" u="sng" dirty="0" smtClean="0">
                <a:solidFill>
                  <a:srgbClr val="0070C0"/>
                </a:solidFill>
              </a:rPr>
              <a:t> population de </a:t>
            </a:r>
            <a:r>
              <a:rPr lang="en-US" sz="5400" u="sng" dirty="0" err="1" smtClean="0">
                <a:solidFill>
                  <a:srgbClr val="0070C0"/>
                </a:solidFill>
              </a:rPr>
              <a:t>cette</a:t>
            </a:r>
            <a:r>
              <a:rPr lang="en-US" sz="5400" u="sng" dirty="0" smtClean="0">
                <a:solidFill>
                  <a:srgbClr val="0070C0"/>
                </a:solidFill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</a:rPr>
              <a:t>espece</a:t>
            </a:r>
            <a:r>
              <a:rPr lang="en-US" sz="5400" u="sng" dirty="0" smtClean="0">
                <a:solidFill>
                  <a:srgbClr val="0070C0"/>
                </a:solidFill>
              </a:rPr>
              <a:t>?</a:t>
            </a:r>
            <a:endParaRPr lang="en-US" sz="5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spirational Quotes_SL- v4" id="{E4123127-5ACC-4125-9A25-5ED0AA0DB90A}" vid="{39490915-7718-41B5-9B6D-B1F422A90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68837-E9B7-43EE-9CFC-0A757A811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2FBB4B-3FE0-412B-9FCE-52E8043DCD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EC874B1-538B-48E0-BA9B-E279870EC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Inspirational quotes</Template>
  <TotalTime>0</TotalTime>
  <Words>174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Gill Sans MT</vt:lpstr>
      <vt:lpstr>Segoe UI</vt:lpstr>
      <vt:lpstr>Verdana</vt:lpstr>
      <vt:lpstr>Office Theme</vt:lpstr>
      <vt:lpstr>La composition génetique d’un organisme reflète la diversité de la VIE</vt:lpstr>
      <vt:lpstr>Biodiversité: - inclus: la diversité de l’espèce (la variété et l’abondance d’un espece dans une region spécifique)</vt:lpstr>
      <vt:lpstr>…il inclus aussi…  la diversité GÉNÉTIQUE : la variété de traits qui sont herité parmi une éspèce</vt:lpstr>
      <vt:lpstr>PowerPoint Presentation</vt:lpstr>
      <vt:lpstr>La diversité d’ECOSYSTÈME</vt:lpstr>
      <vt:lpstr>Diversité génétique variété dans un espece  Diversité d’éspèces variété d’especes  Diversité d’écosystèmes variété dans leur habitats</vt:lpstr>
      <vt:lpstr>Les genes controllent l’expression et l’heritage des traits – la variete qui existe dans une population est largement a cause d’une difference dans leurs genes    La DIVERSITÉ GÉNÉTIQUE</vt:lpstr>
      <vt:lpstr>La somme de toutes les différentes versions d’une gène (allèles) = bassin génétique (gene pool)</vt:lpstr>
      <vt:lpstr>A repondre avec ton partenaire: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2018-09-19T20:37:20Z</dcterms:created>
  <dcterms:modified xsi:type="dcterms:W3CDTF">2018-09-20T20:16:58Z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