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4" r:id="rId2"/>
    <p:sldId id="256" r:id="rId3"/>
    <p:sldId id="263" r:id="rId4"/>
    <p:sldId id="262" r:id="rId5"/>
    <p:sldId id="265" r:id="rId6"/>
    <p:sldId id="261" r:id="rId7"/>
    <p:sldId id="258" r:id="rId8"/>
    <p:sldId id="257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4" d="100"/>
          <a:sy n="44" d="100"/>
        </p:scale>
        <p:origin x="6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ADN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La structure qui emporte notre information génétique</a:t>
            </a:r>
            <a:endParaRPr lang="en-US" dirty="0"/>
          </a:p>
        </p:txBody>
      </p:sp>
      <p:pic>
        <p:nvPicPr>
          <p:cNvPr id="3074" name="Picture 2" descr="Image result for hÃ©lice dou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4" r="43300"/>
          <a:stretch/>
        </p:blipFill>
        <p:spPr bwMode="auto">
          <a:xfrm>
            <a:off x="8577943" y="0"/>
            <a:ext cx="2295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98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b="1" dirty="0" smtClean="0"/>
              <a:t>KARYOTYPE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photographe</a:t>
            </a:r>
            <a:r>
              <a:rPr lang="en-US" dirty="0" smtClean="0"/>
              <a:t> </a:t>
            </a:r>
            <a:r>
              <a:rPr lang="en-US" dirty="0" smtClean="0"/>
              <a:t>des chromosomes homologues </a:t>
            </a:r>
            <a:r>
              <a:rPr lang="en-US" dirty="0" err="1" smtClean="0"/>
              <a:t>d’une</a:t>
            </a:r>
            <a:r>
              <a:rPr lang="en-US" dirty="0" smtClean="0"/>
              <a:t> cellule</a:t>
            </a:r>
            <a:endParaRPr lang="fr-CA" dirty="0"/>
          </a:p>
        </p:txBody>
      </p:sp>
      <p:pic>
        <p:nvPicPr>
          <p:cNvPr id="5122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2" y="0"/>
            <a:ext cx="8716962" cy="690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6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029" y="1008618"/>
            <a:ext cx="77088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L’ADN</a:t>
            </a:r>
            <a:endParaRPr lang="en-US" sz="3600" b="1" dirty="0" smtClean="0"/>
          </a:p>
          <a:p>
            <a:endParaRPr lang="en-US" sz="3200" dirty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Compos</a:t>
            </a:r>
            <a:r>
              <a:rPr lang="fr-CA" sz="3200" dirty="0" smtClean="0"/>
              <a:t>é de Paires de Bases (A-T, C-G</a:t>
            </a:r>
          </a:p>
          <a:p>
            <a:pPr marL="742950" lvl="1" indent="-285750">
              <a:buFontTx/>
              <a:buChar char="-"/>
            </a:pPr>
            <a:r>
              <a:rPr lang="fr-CA" sz="3200" dirty="0" err="1" smtClean="0"/>
              <a:t>adenine</a:t>
            </a:r>
            <a:endParaRPr lang="fr-CA" sz="3200" dirty="0"/>
          </a:p>
          <a:p>
            <a:pPr marL="742950" lvl="1" indent="-285750">
              <a:buFontTx/>
              <a:buChar char="-"/>
            </a:pPr>
            <a:r>
              <a:rPr lang="fr-CA" sz="3200" dirty="0" smtClean="0"/>
              <a:t>Thymine</a:t>
            </a:r>
          </a:p>
          <a:p>
            <a:pPr marL="742950" lvl="1" indent="-285750">
              <a:buFontTx/>
              <a:buChar char="-"/>
            </a:pPr>
            <a:r>
              <a:rPr lang="fr-CA" sz="3200" dirty="0" smtClean="0"/>
              <a:t>Cytosine</a:t>
            </a:r>
          </a:p>
          <a:p>
            <a:pPr marL="742950" lvl="1" indent="-285750">
              <a:buFontTx/>
              <a:buChar char="-"/>
            </a:pPr>
            <a:r>
              <a:rPr lang="fr-CA" sz="3200" dirty="0" smtClean="0"/>
              <a:t>Guanine</a:t>
            </a:r>
          </a:p>
          <a:p>
            <a:pPr marL="285750" indent="-285750">
              <a:buFontTx/>
              <a:buChar char="-"/>
            </a:pPr>
            <a:r>
              <a:rPr lang="fr-CA" sz="3200" dirty="0" smtClean="0"/>
              <a:t>Attachés à un sucre et un phosphate</a:t>
            </a:r>
          </a:p>
          <a:p>
            <a:pPr marL="285750" indent="-285750">
              <a:buFontTx/>
              <a:buChar char="-"/>
            </a:pPr>
            <a:endParaRPr lang="fr-CA" sz="3200" dirty="0"/>
          </a:p>
          <a:p>
            <a:pPr marL="285750" indent="-285750">
              <a:buFontTx/>
              <a:buChar char="-"/>
            </a:pPr>
            <a:r>
              <a:rPr lang="fr-CA" sz="3200" dirty="0" smtClean="0"/>
              <a:t>ENSEMBLE = nucléotide</a:t>
            </a:r>
            <a:endParaRPr lang="fr-CA" sz="3200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5" y="56178"/>
            <a:ext cx="4200125" cy="680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1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mage result for nuclÃ©ot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851"/>
            <a:ext cx="11742281" cy="661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1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40229"/>
            <a:ext cx="468761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dirty="0" smtClean="0"/>
              <a:t>Hélice Double</a:t>
            </a:r>
          </a:p>
          <a:p>
            <a:endParaRPr lang="fr-CA" sz="3600" b="1" dirty="0"/>
          </a:p>
          <a:p>
            <a:pPr marL="285750" indent="-285750">
              <a:buFontTx/>
              <a:buChar char="-"/>
            </a:pPr>
            <a:r>
              <a:rPr lang="fr-CA" sz="3200" dirty="0" smtClean="0"/>
              <a:t>Phosphate + sucre = colonne vertébrale de l’ADN</a:t>
            </a:r>
          </a:p>
          <a:p>
            <a:pPr marL="285750" indent="-285750">
              <a:buFontTx/>
              <a:buChar char="-"/>
            </a:pPr>
            <a:endParaRPr lang="fr-CA" sz="3200" dirty="0" smtClean="0"/>
          </a:p>
          <a:p>
            <a:pPr marL="285750" indent="-285750">
              <a:buFontTx/>
              <a:buChar char="-"/>
            </a:pPr>
            <a:r>
              <a:rPr lang="fr-CA" sz="3200" dirty="0" smtClean="0"/>
              <a:t>Bases Azotées forment le « message »</a:t>
            </a:r>
          </a:p>
          <a:p>
            <a:pPr marL="742950" lvl="1" indent="-285750">
              <a:buFontTx/>
              <a:buChar char="-"/>
            </a:pPr>
            <a:r>
              <a:rPr lang="fr-CA" sz="3200" dirty="0" smtClean="0"/>
              <a:t>A à T</a:t>
            </a:r>
          </a:p>
          <a:p>
            <a:pPr marL="742950" lvl="1" indent="-285750">
              <a:buFontTx/>
              <a:buChar char="-"/>
            </a:pPr>
            <a:r>
              <a:rPr lang="fr-CA" sz="3200" dirty="0" smtClean="0"/>
              <a:t>C à G</a:t>
            </a:r>
            <a:endParaRPr lang="fr-CA" sz="3200" dirty="0"/>
          </a:p>
        </p:txBody>
      </p:sp>
      <p:pic>
        <p:nvPicPr>
          <p:cNvPr id="2" name="Picture 2" descr="Image result for structure d'ad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614" y="0"/>
            <a:ext cx="7504386" cy="688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4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L’essentiel:</a:t>
            </a:r>
            <a:endParaRPr lang="en-US" dirty="0"/>
          </a:p>
        </p:txBody>
      </p:sp>
      <p:pic>
        <p:nvPicPr>
          <p:cNvPr id="5122" name="Picture 2" descr="Image result for hÃ©lice dou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85" y="-12193"/>
            <a:ext cx="7010400" cy="687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5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Image result for chromat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36314" y="797509"/>
            <a:ext cx="285568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Chromosomes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Structure </a:t>
            </a:r>
            <a:r>
              <a:rPr lang="en-US" sz="2800" dirty="0" err="1" smtClean="0"/>
              <a:t>composé</a:t>
            </a:r>
            <a:r>
              <a:rPr lang="en-US" sz="2800" dirty="0" smtClean="0"/>
              <a:t> </a:t>
            </a:r>
            <a:r>
              <a:rPr lang="fr-CA" sz="2800" dirty="0" smtClean="0"/>
              <a:t>d’ADN</a:t>
            </a:r>
            <a:r>
              <a:rPr lang="en-US" sz="2800" dirty="0" smtClean="0"/>
              <a:t> </a:t>
            </a:r>
            <a:r>
              <a:rPr lang="en-US" sz="2800" dirty="0" smtClean="0"/>
              <a:t>et qui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forme</a:t>
            </a:r>
            <a:r>
              <a:rPr lang="en-US" sz="2800" dirty="0" smtClean="0"/>
              <a:t> </a:t>
            </a:r>
            <a:r>
              <a:rPr lang="en-US" sz="2800" dirty="0" err="1" smtClean="0"/>
              <a:t>très</a:t>
            </a:r>
            <a:r>
              <a:rPr lang="en-US" sz="2800" dirty="0" smtClean="0"/>
              <a:t> </a:t>
            </a:r>
            <a:r>
              <a:rPr lang="en-US" sz="2800" dirty="0" err="1" smtClean="0"/>
              <a:t>condensé</a:t>
            </a:r>
            <a:r>
              <a:rPr lang="en-US" sz="2800" dirty="0" smtClean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chromatine</a:t>
            </a:r>
            <a:endParaRPr lang="en-US" sz="2800" dirty="0" smtClean="0"/>
          </a:p>
          <a:p>
            <a:pPr marL="285750" indent="-285750">
              <a:buFontTx/>
              <a:buChar char="-"/>
            </a:pP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Seulement</a:t>
            </a:r>
            <a:r>
              <a:rPr lang="en-US" sz="2800" dirty="0" smtClean="0"/>
              <a:t> visible </a:t>
            </a:r>
            <a:r>
              <a:rPr lang="en-US" sz="2800" dirty="0" err="1" smtClean="0"/>
              <a:t>durant</a:t>
            </a:r>
            <a:r>
              <a:rPr lang="en-US" sz="2800" dirty="0" smtClean="0"/>
              <a:t> la division </a:t>
            </a:r>
            <a:r>
              <a:rPr lang="en-US" sz="2800" dirty="0" err="1" smtClean="0"/>
              <a:t>cellulaire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4970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8501"/>
            <a:ext cx="3418114" cy="5375728"/>
          </a:xfrm>
        </p:spPr>
        <p:txBody>
          <a:bodyPr>
            <a:noAutofit/>
          </a:bodyPr>
          <a:lstStyle/>
          <a:p>
            <a:r>
              <a:rPr lang="en-US" sz="3200" dirty="0" smtClean="0"/>
              <a:t>- Les </a:t>
            </a:r>
            <a:r>
              <a:rPr lang="en-US" sz="3200" b="1" dirty="0" smtClean="0"/>
              <a:t>chromosomes </a:t>
            </a:r>
            <a:r>
              <a:rPr lang="en-US" sz="3200" b="1" dirty="0" err="1" smtClean="0"/>
              <a:t>soeurs</a:t>
            </a:r>
            <a:r>
              <a:rPr lang="en-US" sz="3200" b="1" dirty="0" smtClean="0"/>
              <a:t> </a:t>
            </a:r>
            <a:r>
              <a:rPr lang="en-US" sz="3200" dirty="0" err="1" smtClean="0"/>
              <a:t>sont</a:t>
            </a:r>
            <a:r>
              <a:rPr lang="en-US" sz="3200" dirty="0" smtClean="0"/>
              <a:t> </a:t>
            </a:r>
            <a:r>
              <a:rPr lang="en-US" sz="3200" dirty="0" err="1" smtClean="0"/>
              <a:t>identiques</a:t>
            </a:r>
            <a:r>
              <a:rPr lang="en-US" sz="3200" dirty="0" smtClean="0"/>
              <a:t> un </a:t>
            </a:r>
            <a:r>
              <a:rPr lang="en-US" sz="3200" dirty="0" smtClean="0"/>
              <a:t>à </a:t>
            </a:r>
            <a:r>
              <a:rPr lang="en-US" sz="3200" dirty="0" err="1" smtClean="0"/>
              <a:t>l’autre</a:t>
            </a:r>
            <a:r>
              <a:rPr lang="en-US" sz="3200" dirty="0" smtClean="0"/>
              <a:t> (et </a:t>
            </a:r>
            <a:r>
              <a:rPr lang="en-US" sz="3200" dirty="0" err="1" smtClean="0"/>
              <a:t>sont</a:t>
            </a:r>
            <a:r>
              <a:rPr lang="en-US" sz="3200" dirty="0" smtClean="0"/>
              <a:t> </a:t>
            </a:r>
            <a:r>
              <a:rPr lang="en-US" sz="3200" dirty="0" err="1" smtClean="0"/>
              <a:t>créer</a:t>
            </a:r>
            <a:r>
              <a:rPr lang="en-US" sz="3200" dirty="0" smtClean="0"/>
              <a:t> </a:t>
            </a:r>
            <a:r>
              <a:rPr lang="en-US" sz="3200" dirty="0" err="1" smtClean="0"/>
              <a:t>durant</a:t>
            </a:r>
            <a:r>
              <a:rPr lang="en-US" sz="3200" dirty="0" smtClean="0"/>
              <a:t> la </a:t>
            </a:r>
            <a:r>
              <a:rPr lang="en-US" sz="3200" dirty="0" smtClean="0"/>
              <a:t>replication </a:t>
            </a:r>
            <a:r>
              <a:rPr lang="en-US" sz="3200" dirty="0" smtClean="0"/>
              <a:t>de </a:t>
            </a:r>
            <a:r>
              <a:rPr lang="en-US" sz="3200" dirty="0" err="1" smtClean="0"/>
              <a:t>l’ADN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les chromosomes homologues </a:t>
            </a:r>
            <a:r>
              <a:rPr lang="en-US" sz="3200" dirty="0" err="1" smtClean="0"/>
              <a:t>s’associent</a:t>
            </a:r>
            <a:r>
              <a:rPr lang="en-US" sz="3200" dirty="0" smtClean="0"/>
              <a:t> </a:t>
            </a:r>
            <a:r>
              <a:rPr lang="en-US" sz="3200" dirty="0" err="1" smtClean="0"/>
              <a:t>essemble</a:t>
            </a:r>
            <a:r>
              <a:rPr lang="en-US" sz="3200" dirty="0" smtClean="0"/>
              <a:t> </a:t>
            </a:r>
            <a:r>
              <a:rPr lang="en-US" sz="3200" dirty="0" err="1" smtClean="0"/>
              <a:t>durant</a:t>
            </a:r>
            <a:r>
              <a:rPr lang="en-US" sz="3200" dirty="0" smtClean="0"/>
              <a:t> la </a:t>
            </a:r>
            <a:r>
              <a:rPr lang="en-US" sz="3200" dirty="0" err="1" smtClean="0"/>
              <a:t>meiose</a:t>
            </a:r>
            <a:endParaRPr lang="fr-CA" sz="3200" dirty="0"/>
          </a:p>
        </p:txBody>
      </p:sp>
      <p:pic>
        <p:nvPicPr>
          <p:cNvPr id="3074" name="Picture 2" descr="Image result for chromosomes homolog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1" y="100012"/>
            <a:ext cx="4451350" cy="668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11900" y="139700"/>
            <a:ext cx="2971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Chromosomes homologues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5854700" y="698500"/>
            <a:ext cx="1422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Chromatides</a:t>
            </a:r>
            <a:endParaRPr lang="en-US" dirty="0" smtClean="0"/>
          </a:p>
          <a:p>
            <a:r>
              <a:rPr lang="en-US" dirty="0" err="1" smtClean="0"/>
              <a:t>soeurs</a:t>
            </a:r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8369300" y="698500"/>
            <a:ext cx="1422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Chromatides</a:t>
            </a:r>
            <a:endParaRPr lang="en-US" dirty="0" smtClean="0"/>
          </a:p>
          <a:p>
            <a:r>
              <a:rPr lang="en-US" dirty="0" err="1" smtClean="0"/>
              <a:t>soeurs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6032500" y="6426200"/>
            <a:ext cx="4203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Partie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err="1" smtClean="0"/>
              <a:t>changé</a:t>
            </a:r>
            <a:r>
              <a:rPr lang="en-US" dirty="0" smtClean="0"/>
              <a:t> </a:t>
            </a:r>
            <a:r>
              <a:rPr lang="en-US" dirty="0" err="1" smtClean="0"/>
              <a:t>durant</a:t>
            </a:r>
            <a:r>
              <a:rPr lang="en-US" dirty="0" smtClean="0"/>
              <a:t> la recombination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50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en-US" dirty="0" smtClean="0"/>
              <a:t>Durant la </a:t>
            </a:r>
            <a:r>
              <a:rPr lang="en-US" dirty="0" err="1" smtClean="0"/>
              <a:t>meiose</a:t>
            </a:r>
            <a:r>
              <a:rPr lang="en-US" dirty="0" smtClean="0"/>
              <a:t>, les </a:t>
            </a:r>
            <a:r>
              <a:rPr lang="en-US" sz="3200" dirty="0" smtClean="0"/>
              <a:t>CHROMOSOMES HOMOLOGUES</a:t>
            </a:r>
            <a:br>
              <a:rPr lang="en-US" sz="3200" dirty="0" smtClean="0"/>
            </a:br>
            <a:r>
              <a:rPr lang="en-US" sz="3200" dirty="0" err="1" smtClean="0"/>
              <a:t>peuvent</a:t>
            </a:r>
            <a:r>
              <a:rPr lang="en-US" sz="3200" dirty="0" smtClean="0"/>
              <a:t> se </a:t>
            </a:r>
            <a:r>
              <a:rPr lang="en-US" sz="3200" dirty="0" err="1" smtClean="0"/>
              <a:t>croiser</a:t>
            </a:r>
            <a:r>
              <a:rPr lang="en-US" sz="3200" dirty="0" smtClean="0"/>
              <a:t> et </a:t>
            </a:r>
            <a:r>
              <a:rPr lang="en-US" sz="3200" dirty="0" err="1" smtClean="0"/>
              <a:t>echanger</a:t>
            </a:r>
            <a:r>
              <a:rPr lang="en-US" sz="3200" dirty="0" smtClean="0"/>
              <a:t> des </a:t>
            </a:r>
            <a:r>
              <a:rPr lang="en-US" sz="3200" dirty="0" err="1" smtClean="0"/>
              <a:t>grandes</a:t>
            </a:r>
            <a:r>
              <a:rPr lang="en-US" sz="3200" dirty="0" smtClean="0"/>
              <a:t> parties du chromosome</a:t>
            </a:r>
            <a:endParaRPr lang="fr-CA" sz="3200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457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85000" y="190500"/>
            <a:ext cx="2006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e </a:t>
            </a:r>
            <a:r>
              <a:rPr lang="en-US" b="1" dirty="0" err="1" smtClean="0"/>
              <a:t>l’enjambement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8220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23837"/>
            <a:ext cx="3048001" cy="46011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b="1" dirty="0" smtClean="0"/>
              <a:t>GÈNES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de chromosome qui dirige </a:t>
            </a:r>
            <a:r>
              <a:rPr lang="en-US" dirty="0" err="1" smtClean="0"/>
              <a:t>l’expression</a:t>
            </a:r>
            <a:r>
              <a:rPr lang="en-US" dirty="0" smtClean="0"/>
              <a:t> d’un trait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Les </a:t>
            </a:r>
            <a:r>
              <a:rPr lang="en-US" b="1" dirty="0" smtClean="0"/>
              <a:t>ALLÈLES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formes</a:t>
            </a:r>
            <a:r>
              <a:rPr lang="en-US" dirty="0" smtClean="0"/>
              <a:t> </a:t>
            </a:r>
            <a:r>
              <a:rPr lang="en-US" dirty="0" err="1" smtClean="0"/>
              <a:t>differentes</a:t>
            </a:r>
            <a:r>
              <a:rPr lang="en-US" dirty="0" smtClean="0"/>
              <a:t> </a:t>
            </a:r>
            <a:r>
              <a:rPr lang="en-US" dirty="0" smtClean="0"/>
              <a:t>du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gène</a:t>
            </a:r>
            <a:endParaRPr lang="fr-CA" dirty="0"/>
          </a:p>
        </p:txBody>
      </p:sp>
      <p:pic>
        <p:nvPicPr>
          <p:cNvPr id="4098" name="Picture 2" descr="Image result for alle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82"/>
          <a:stretch/>
        </p:blipFill>
        <p:spPr bwMode="auto">
          <a:xfrm>
            <a:off x="4254389" y="524888"/>
            <a:ext cx="6883622" cy="579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24700" y="469900"/>
            <a:ext cx="1143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Couleur</a:t>
            </a:r>
            <a:r>
              <a:rPr lang="en-US" dirty="0" smtClean="0"/>
              <a:t> des </a:t>
            </a:r>
            <a:r>
              <a:rPr lang="en-US" dirty="0" err="1" smtClean="0"/>
              <a:t>yeux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7124700" y="1992236"/>
            <a:ext cx="1143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Type de sang</a:t>
            </a:r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7200900" y="3424427"/>
            <a:ext cx="1143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Couleur</a:t>
            </a:r>
            <a:r>
              <a:rPr lang="en-US" dirty="0" smtClean="0"/>
              <a:t> des </a:t>
            </a:r>
            <a:r>
              <a:rPr lang="en-US" dirty="0" err="1" smtClean="0"/>
              <a:t>cheveux</a:t>
            </a:r>
            <a:endParaRPr lang="fr-CA" dirty="0"/>
          </a:p>
        </p:txBody>
      </p:sp>
      <p:sp>
        <p:nvSpPr>
          <p:cNvPr id="8" name="TextBox 7"/>
          <p:cNvSpPr txBox="1"/>
          <p:nvPr/>
        </p:nvSpPr>
        <p:spPr>
          <a:xfrm>
            <a:off x="7124700" y="47625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croissance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341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1590</TotalTime>
  <Words>140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 2</vt:lpstr>
      <vt:lpstr>Frame</vt:lpstr>
      <vt:lpstr>ADN</vt:lpstr>
      <vt:lpstr>PowerPoint Presentation</vt:lpstr>
      <vt:lpstr>PowerPoint Presentation</vt:lpstr>
      <vt:lpstr>PowerPoint Presentation</vt:lpstr>
      <vt:lpstr>L’essentiel:</vt:lpstr>
      <vt:lpstr>PowerPoint Presentation</vt:lpstr>
      <vt:lpstr>- Les chromosomes soeurs sont identiques un à l’autre (et sont créer durant la replication de l’ADN)  - les chromosomes homologues s’associent essemble durant la meiose</vt:lpstr>
      <vt:lpstr>Durant la meiose, les CHROMOSOMES HOMOLOGUES peuvent se croiser et echanger des grandes parties du chromosome</vt:lpstr>
      <vt:lpstr>Les GÈNES sont une partie de chromosome qui dirige l’expression d’un trait  Les ALLÈLES sont deux formes differentes du même gène</vt:lpstr>
      <vt:lpstr>Un KARYOTYPE est un photographe des chromosomes homologues d’une cellule</vt:lpstr>
    </vt:vector>
  </TitlesOfParts>
  <Company>SD62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Allen</dc:creator>
  <cp:lastModifiedBy>Ashleigh Allen</cp:lastModifiedBy>
  <cp:revision>7</cp:revision>
  <dcterms:created xsi:type="dcterms:W3CDTF">2018-09-18T19:47:20Z</dcterms:created>
  <dcterms:modified xsi:type="dcterms:W3CDTF">2019-04-02T23:56:26Z</dcterms:modified>
</cp:coreProperties>
</file>