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8" r:id="rId3"/>
    <p:sldId id="259" r:id="rId4"/>
    <p:sldId id="257" r:id="rId5"/>
    <p:sldId id="260" r:id="rId6"/>
    <p:sldId id="266" r:id="rId7"/>
    <p:sldId id="261" r:id="rId8"/>
    <p:sldId id="262" r:id="rId9"/>
    <p:sldId id="265" r:id="rId10"/>
    <p:sldId id="263" r:id="rId11"/>
    <p:sldId id="264" r:id="rId12"/>
    <p:sldId id="267" r:id="rId13"/>
    <p:sldId id="268" r:id="rId14"/>
    <p:sldId id="271" r:id="rId15"/>
    <p:sldId id="272" r:id="rId16"/>
    <p:sldId id="269" r:id="rId17"/>
    <p:sldId id="273" r:id="rId18"/>
    <p:sldId id="270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La codominance</a:t>
            </a:r>
            <a:endParaRPr lang="fr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Les deux allèles sont exprimes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0199685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300" y="266700"/>
            <a:ext cx="5969000" cy="2019300"/>
          </a:xfrm>
        </p:spPr>
        <p:txBody>
          <a:bodyPr/>
          <a:lstStyle/>
          <a:p>
            <a:r>
              <a:rPr lang="fr-CA" dirty="0" smtClean="0"/>
              <a:t>…et le Paludisme (malaria)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437" y="2082800"/>
            <a:ext cx="5651499" cy="4038600"/>
          </a:xfrm>
        </p:spPr>
        <p:txBody>
          <a:bodyPr/>
          <a:lstStyle/>
          <a:p>
            <a:r>
              <a:rPr lang="fr-CA" dirty="0" err="1" smtClean="0"/>
              <a:t>Hb</a:t>
            </a:r>
            <a:r>
              <a:rPr lang="fr-CA" baseline="30000" dirty="0" err="1" smtClean="0"/>
              <a:t>A</a:t>
            </a:r>
            <a:r>
              <a:rPr lang="fr-CA" dirty="0" smtClean="0"/>
              <a:t> = Allèle Normal</a:t>
            </a:r>
          </a:p>
          <a:p>
            <a:r>
              <a:rPr lang="fr-CA" dirty="0" smtClean="0"/>
              <a:t>Hb</a:t>
            </a:r>
            <a:r>
              <a:rPr lang="fr-CA" baseline="30000" dirty="0" smtClean="0"/>
              <a:t>S </a:t>
            </a:r>
            <a:r>
              <a:rPr lang="fr-CA" dirty="0" smtClean="0"/>
              <a:t>= Allèle pour l`anémie falciforme</a:t>
            </a:r>
          </a:p>
          <a:p>
            <a:r>
              <a:rPr lang="fr-CA" dirty="0" smtClean="0"/>
              <a:t>Homozygote Hb</a:t>
            </a:r>
            <a:r>
              <a:rPr lang="fr-CA" baseline="30000" dirty="0" smtClean="0"/>
              <a:t>S </a:t>
            </a:r>
            <a:r>
              <a:rPr lang="fr-CA" dirty="0" smtClean="0"/>
              <a:t>ont l`anémie falciforme</a:t>
            </a:r>
          </a:p>
          <a:p>
            <a:r>
              <a:rPr lang="fr-CA" dirty="0" smtClean="0"/>
              <a:t>Hétérozygote Hb</a:t>
            </a:r>
            <a:r>
              <a:rPr lang="fr-CA" baseline="30000" dirty="0" smtClean="0"/>
              <a:t>S </a:t>
            </a:r>
            <a:r>
              <a:rPr lang="fr-CA" dirty="0" err="1" smtClean="0"/>
              <a:t>Hb</a:t>
            </a:r>
            <a:r>
              <a:rPr lang="fr-CA" baseline="30000" dirty="0" err="1" smtClean="0"/>
              <a:t>A</a:t>
            </a:r>
            <a:r>
              <a:rPr lang="fr-CA" baseline="30000" dirty="0" smtClean="0"/>
              <a:t>  </a:t>
            </a:r>
            <a:r>
              <a:rPr lang="fr-CA" dirty="0" smtClean="0"/>
              <a:t>ont moitié de globules normales, moitié falciforme</a:t>
            </a:r>
          </a:p>
          <a:p>
            <a:pPr lvl="1"/>
            <a:r>
              <a:rPr lang="fr-CA" dirty="0" smtClean="0"/>
              <a:t>Ils ont le trait, mais n`ont pas les </a:t>
            </a:r>
            <a:r>
              <a:rPr lang="fr-CA" dirty="0" err="1" smtClean="0"/>
              <a:t>symptomes</a:t>
            </a:r>
            <a:endParaRPr lang="fr-CA" dirty="0" smtClean="0"/>
          </a:p>
          <a:p>
            <a:pPr lvl="1"/>
            <a:r>
              <a:rPr lang="fr-CA" dirty="0" smtClean="0"/>
              <a:t>Ils résistent au Paludisme (le parasite ne peut pas infecter les globules falciformes</a:t>
            </a:r>
          </a:p>
          <a:p>
            <a:endParaRPr lang="fr-CA" dirty="0"/>
          </a:p>
        </p:txBody>
      </p:sp>
      <p:pic>
        <p:nvPicPr>
          <p:cNvPr id="6146" name="Picture 2" descr="Image result for inheritance of sickle ce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7335" y="981075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46814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Question: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3200" dirty="0" smtClean="0"/>
              <a:t>Discutez – pourquoi est-ce que l`anémie falciforme est prévalent chez les africains-américains…?</a:t>
            </a:r>
            <a:endParaRPr lang="fr-CA" sz="3200" dirty="0"/>
          </a:p>
        </p:txBody>
      </p:sp>
    </p:spTree>
    <p:extLst>
      <p:ext uri="{BB962C8B-B14F-4D97-AF65-F5344CB8AC3E}">
        <p14:creationId xmlns:p14="http://schemas.microsoft.com/office/powerpoint/2010/main" val="426456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La dominance incomplète</a:t>
            </a:r>
            <a:endParaRPr lang="fr-CA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Les allèles ne sont ni dominant, ni récessif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57761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067" y="1269999"/>
            <a:ext cx="4986867" cy="3979333"/>
          </a:xfrm>
        </p:spPr>
        <p:txBody>
          <a:bodyPr>
            <a:normAutofit fontScale="90000"/>
          </a:bodyPr>
          <a:lstStyle/>
          <a:p>
            <a:r>
              <a:rPr lang="fr-CA" dirty="0" smtClean="0">
                <a:solidFill>
                  <a:schemeClr val="tx1"/>
                </a:solidFill>
              </a:rPr>
              <a:t>Quand un organisme est hétérozygote avec la </a:t>
            </a:r>
            <a:r>
              <a:rPr lang="fr-CA" b="1" dirty="0" smtClean="0">
                <a:solidFill>
                  <a:schemeClr val="tx1"/>
                </a:solidFill>
              </a:rPr>
              <a:t>dominance incomplète</a:t>
            </a:r>
            <a:r>
              <a:rPr lang="fr-CA" dirty="0" smtClean="0">
                <a:solidFill>
                  <a:schemeClr val="tx1"/>
                </a:solidFill>
              </a:rPr>
              <a:t>, on voit un mélange des deux traits</a:t>
            </a:r>
            <a:endParaRPr lang="fr-CA" dirty="0">
              <a:solidFill>
                <a:schemeClr val="tx1"/>
              </a:solidFill>
            </a:endParaRPr>
          </a:p>
        </p:txBody>
      </p:sp>
      <p:pic>
        <p:nvPicPr>
          <p:cNvPr id="4" name="Picture 4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9201" y="362478"/>
            <a:ext cx="5229226" cy="6170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567334" y="362478"/>
            <a:ext cx="16764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Recessif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9567334" y="5638800"/>
            <a:ext cx="1845733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Dominance incomplete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29419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70948" y="609600"/>
            <a:ext cx="3017852" cy="5689600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Dans</a:t>
            </a:r>
            <a:r>
              <a:rPr lang="en-US" dirty="0" smtClean="0">
                <a:solidFill>
                  <a:schemeClr val="tx1"/>
                </a:solidFill>
              </a:rPr>
              <a:t> la generation F1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074" name="Picture 2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11" t="17402"/>
          <a:stretch/>
        </p:blipFill>
        <p:spPr bwMode="auto">
          <a:xfrm>
            <a:off x="270934" y="338666"/>
            <a:ext cx="8700014" cy="6231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387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Completez</a:t>
            </a:r>
            <a:r>
              <a:rPr lang="en-US" dirty="0" smtClean="0"/>
              <a:t> un </a:t>
            </a:r>
            <a:r>
              <a:rPr lang="en-US" dirty="0" err="1" smtClean="0"/>
              <a:t>croisement</a:t>
            </a:r>
            <a:r>
              <a:rPr lang="en-US" dirty="0" smtClean="0"/>
              <a:t> de la generation F1 pour </a:t>
            </a:r>
            <a:r>
              <a:rPr lang="en-US" dirty="0" err="1" smtClean="0"/>
              <a:t>creer</a:t>
            </a:r>
            <a:r>
              <a:rPr lang="en-US" dirty="0" smtClean="0"/>
              <a:t> la generation F2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80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Image result for dominance incomplete dominance and codominanc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Image result for dominance incomplete dominance and codominan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40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150533" y="431272"/>
            <a:ext cx="7687733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Dominance incomplete – Generation F2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433733" y="2201333"/>
            <a:ext cx="508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586132" y="6129867"/>
            <a:ext cx="84666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WW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094133" y="4236534"/>
            <a:ext cx="33866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097866" y="5452533"/>
            <a:ext cx="508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077199" y="1514869"/>
            <a:ext cx="508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248400" y="6210005"/>
            <a:ext cx="355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980267" y="5945201"/>
            <a:ext cx="42333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00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4867" y="701040"/>
            <a:ext cx="3175000" cy="1356360"/>
          </a:xfrm>
        </p:spPr>
        <p:txBody>
          <a:bodyPr>
            <a:noAutofit/>
          </a:bodyPr>
          <a:lstStyle/>
          <a:p>
            <a:r>
              <a:rPr lang="en-US" sz="9600" dirty="0" smtClean="0"/>
              <a:t>C</a:t>
            </a:r>
            <a:r>
              <a:rPr lang="en-US" sz="9600" baseline="30000" dirty="0" smtClean="0"/>
              <a:t>R</a:t>
            </a:r>
            <a:r>
              <a:rPr lang="en-US" sz="9600" dirty="0" smtClean="0"/>
              <a:t>C</a:t>
            </a:r>
            <a:r>
              <a:rPr lang="en-US" sz="9600" baseline="30000" dirty="0" smtClean="0"/>
              <a:t>W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Idealement</a:t>
            </a:r>
            <a:r>
              <a:rPr lang="en-US" sz="4000" dirty="0" smtClean="0"/>
              <a:t>, on </a:t>
            </a:r>
            <a:r>
              <a:rPr lang="en-US" sz="4000" dirty="0" err="1" smtClean="0"/>
              <a:t>represente</a:t>
            </a:r>
            <a:r>
              <a:rPr lang="en-US" sz="4000" dirty="0" smtClean="0"/>
              <a:t> la dominance incomplete </a:t>
            </a:r>
            <a:r>
              <a:rPr lang="en-US" sz="4000" dirty="0" err="1" smtClean="0"/>
              <a:t>comme</a:t>
            </a:r>
            <a:r>
              <a:rPr lang="en-US" sz="4000" dirty="0" smtClean="0"/>
              <a:t> on le fait pour la codominance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6115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Quels</a:t>
            </a:r>
            <a:r>
              <a:rPr lang="en-US" dirty="0" smtClean="0"/>
              <a:t> types </a:t>
            </a:r>
            <a:r>
              <a:rPr lang="en-US" dirty="0" err="1" smtClean="0"/>
              <a:t>d’expression</a:t>
            </a:r>
            <a:r>
              <a:rPr lang="en-US" dirty="0" smtClean="0"/>
              <a:t> </a:t>
            </a:r>
            <a:r>
              <a:rPr lang="en-US" dirty="0" err="1" smtClean="0"/>
              <a:t>ont</a:t>
            </a:r>
            <a:r>
              <a:rPr lang="en-US" dirty="0" smtClean="0"/>
              <a:t> les </a:t>
            </a:r>
            <a:r>
              <a:rPr lang="en-US" dirty="0" err="1" smtClean="0"/>
              <a:t>fleurs</a:t>
            </a:r>
            <a:r>
              <a:rPr lang="en-US" dirty="0" smtClean="0"/>
              <a:t> </a:t>
            </a:r>
            <a:r>
              <a:rPr lang="en-US" dirty="0" err="1" smtClean="0"/>
              <a:t>suivantes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2050" name="Picture 2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60" b="12579"/>
          <a:stretch/>
        </p:blipFill>
        <p:spPr bwMode="auto">
          <a:xfrm>
            <a:off x="3776133" y="1778000"/>
            <a:ext cx="5053119" cy="4713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570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solidFill>
                  <a:schemeClr val="tx1"/>
                </a:solidFill>
              </a:rPr>
              <a:t>Quelle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est</a:t>
            </a:r>
            <a:r>
              <a:rPr lang="en-US" sz="2800" dirty="0" smtClean="0">
                <a:solidFill>
                  <a:schemeClr val="tx1"/>
                </a:solidFill>
              </a:rPr>
              <a:t> la difference entre la codominance et la dominance incomplete?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err="1" smtClean="0">
                <a:solidFill>
                  <a:schemeClr val="tx1"/>
                </a:solidFill>
              </a:rPr>
              <a:t>Une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plante</a:t>
            </a:r>
            <a:r>
              <a:rPr lang="en-US" sz="2800" dirty="0" smtClean="0">
                <a:solidFill>
                  <a:schemeClr val="tx1"/>
                </a:solidFill>
              </a:rPr>
              <a:t> qui a des </a:t>
            </a:r>
            <a:r>
              <a:rPr lang="en-US" sz="2800" dirty="0" err="1" smtClean="0">
                <a:solidFill>
                  <a:schemeClr val="tx1"/>
                </a:solidFill>
              </a:rPr>
              <a:t>fleurs</a:t>
            </a:r>
            <a:r>
              <a:rPr lang="en-US" sz="2800" dirty="0" smtClean="0">
                <a:solidFill>
                  <a:schemeClr val="tx1"/>
                </a:solidFill>
              </a:rPr>
              <a:t> blanches et </a:t>
            </a:r>
            <a:r>
              <a:rPr lang="en-US" sz="2800" dirty="0" err="1" smtClean="0">
                <a:solidFill>
                  <a:schemeClr val="tx1"/>
                </a:solidFill>
              </a:rPr>
              <a:t>croise</a:t>
            </a:r>
            <a:r>
              <a:rPr lang="en-US" sz="2800" dirty="0" smtClean="0">
                <a:solidFill>
                  <a:schemeClr val="tx1"/>
                </a:solidFill>
              </a:rPr>
              <a:t> avec </a:t>
            </a:r>
            <a:r>
              <a:rPr lang="en-US" sz="2800" dirty="0" err="1" smtClean="0">
                <a:solidFill>
                  <a:schemeClr val="tx1"/>
                </a:solidFill>
              </a:rPr>
              <a:t>une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plante</a:t>
            </a:r>
            <a:r>
              <a:rPr lang="en-US" sz="2800" dirty="0" smtClean="0">
                <a:solidFill>
                  <a:schemeClr val="tx1"/>
                </a:solidFill>
              </a:rPr>
              <a:t> qui a des </a:t>
            </a:r>
            <a:r>
              <a:rPr lang="en-US" sz="2800" dirty="0" err="1" smtClean="0">
                <a:solidFill>
                  <a:schemeClr val="tx1"/>
                </a:solidFill>
              </a:rPr>
              <a:t>fleurs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pourpres</a:t>
            </a:r>
            <a:r>
              <a:rPr lang="en-US" sz="2800" dirty="0" smtClean="0">
                <a:solidFill>
                  <a:schemeClr val="tx1"/>
                </a:solidFill>
              </a:rPr>
              <a:t>.  </a:t>
            </a:r>
            <a:r>
              <a:rPr lang="en-US" sz="2800" dirty="0" err="1" smtClean="0">
                <a:solidFill>
                  <a:schemeClr val="tx1"/>
                </a:solidFill>
              </a:rPr>
              <a:t>Decrivez</a:t>
            </a:r>
            <a:r>
              <a:rPr lang="en-US" sz="2800" dirty="0" smtClean="0">
                <a:solidFill>
                  <a:schemeClr val="tx1"/>
                </a:solidFill>
              </a:rPr>
              <a:t> le phenotype de la </a:t>
            </a:r>
            <a:r>
              <a:rPr lang="en-US" sz="2800" dirty="0" err="1" smtClean="0">
                <a:solidFill>
                  <a:schemeClr val="tx1"/>
                </a:solidFill>
              </a:rPr>
              <a:t>progeniture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l’heridite</a:t>
            </a:r>
            <a:r>
              <a:rPr lang="en-US" sz="2800" dirty="0" smtClean="0">
                <a:solidFill>
                  <a:schemeClr val="tx1"/>
                </a:solidFill>
              </a:rPr>
              <a:t> des traits pour </a:t>
            </a:r>
            <a:r>
              <a:rPr lang="en-US" sz="2800" dirty="0" err="1" smtClean="0">
                <a:solidFill>
                  <a:schemeClr val="tx1"/>
                </a:solidFill>
              </a:rPr>
              <a:t>couleur</a:t>
            </a:r>
            <a:r>
              <a:rPr lang="en-US" sz="2800" dirty="0" smtClean="0">
                <a:solidFill>
                  <a:schemeClr val="tx1"/>
                </a:solidFill>
              </a:rPr>
              <a:t> de </a:t>
            </a:r>
            <a:r>
              <a:rPr lang="en-US" sz="2800" dirty="0" err="1" smtClean="0">
                <a:solidFill>
                  <a:schemeClr val="tx1"/>
                </a:solidFill>
              </a:rPr>
              <a:t>fleurs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est</a:t>
            </a:r>
            <a:r>
              <a:rPr lang="en-US" sz="2800" dirty="0" smtClean="0">
                <a:solidFill>
                  <a:schemeClr val="tx1"/>
                </a:solidFill>
              </a:rPr>
              <a:t>:</a:t>
            </a:r>
          </a:p>
          <a:p>
            <a:pPr marL="731520" lvl="1" indent="-457200">
              <a:buFont typeface="+mj-lt"/>
              <a:buAutoNum type="alphaUcPeriod"/>
            </a:pPr>
            <a:r>
              <a:rPr lang="en-US" sz="2800" dirty="0" smtClean="0">
                <a:solidFill>
                  <a:schemeClr val="tx1"/>
                </a:solidFill>
              </a:rPr>
              <a:t>Dominance incomplete</a:t>
            </a:r>
          </a:p>
          <a:p>
            <a:pPr marL="731520" lvl="1" indent="-457200">
              <a:buFont typeface="+mj-lt"/>
              <a:buAutoNum type="alphaUcPeriod"/>
            </a:pPr>
            <a:r>
              <a:rPr lang="en-US" sz="2800" dirty="0" smtClean="0">
                <a:solidFill>
                  <a:schemeClr val="tx1"/>
                </a:solidFill>
              </a:rPr>
              <a:t>codominance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77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checkered chick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239713"/>
            <a:ext cx="8505825" cy="6379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912100" y="1879600"/>
            <a:ext cx="33147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 smtClean="0"/>
              <a:t>Un animal ROUAN est hétérozygote pour deux allèles de couleurs différentes:</a:t>
            </a:r>
          </a:p>
          <a:p>
            <a:endParaRPr lang="fr-CA" dirty="0" smtClean="0"/>
          </a:p>
          <a:p>
            <a:r>
              <a:rPr lang="fr-CA" dirty="0" smtClean="0"/>
              <a:t> - ce poulet exprime ces deux allèles: noir et blanc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8051960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L’heritabilite</a:t>
            </a:r>
            <a:r>
              <a:rPr lang="en-US" dirty="0" smtClean="0"/>
              <a:t> des traits lies aux chromosomes </a:t>
            </a:r>
            <a:r>
              <a:rPr lang="en-US" dirty="0" err="1" smtClean="0"/>
              <a:t>sexuels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 traits lies aux chromosomes </a:t>
            </a:r>
            <a:r>
              <a:rPr lang="en-US" dirty="0" err="1" smtClean="0"/>
              <a:t>sexuels</a:t>
            </a:r>
            <a:r>
              <a:rPr lang="en-US" dirty="0" smtClean="0"/>
              <a:t> </a:t>
            </a:r>
            <a:r>
              <a:rPr lang="en-US" dirty="0" err="1" smtClean="0"/>
              <a:t>seraient</a:t>
            </a:r>
            <a:r>
              <a:rPr lang="en-US" dirty="0" smtClean="0"/>
              <a:t> plus prevalent </a:t>
            </a:r>
            <a:r>
              <a:rPr lang="en-US" dirty="0" err="1" smtClean="0"/>
              <a:t>dans</a:t>
            </a:r>
            <a:r>
              <a:rPr lang="en-US" dirty="0" smtClean="0"/>
              <a:t> un </a:t>
            </a:r>
            <a:r>
              <a:rPr lang="en-US" dirty="0" err="1" smtClean="0"/>
              <a:t>organisme</a:t>
            </a:r>
            <a:r>
              <a:rPr lang="en-US" dirty="0" smtClean="0"/>
              <a:t> male </a:t>
            </a:r>
            <a:r>
              <a:rPr lang="en-US" dirty="0" err="1" smtClean="0"/>
              <a:t>ou</a:t>
            </a:r>
            <a:r>
              <a:rPr lang="en-US" dirty="0" smtClean="0"/>
              <a:t> un </a:t>
            </a:r>
            <a:r>
              <a:rPr lang="en-US" dirty="0" err="1" smtClean="0"/>
              <a:t>organisme</a:t>
            </a:r>
            <a:r>
              <a:rPr lang="en-US" dirty="0" smtClean="0"/>
              <a:t> </a:t>
            </a:r>
            <a:r>
              <a:rPr lang="en-US" dirty="0" err="1" smtClean="0"/>
              <a:t>femelle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1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7" y="2743200"/>
            <a:ext cx="9875520" cy="1356360"/>
          </a:xfrm>
        </p:spPr>
        <p:txBody>
          <a:bodyPr/>
          <a:lstStyle/>
          <a:p>
            <a:r>
              <a:rPr lang="en-US" dirty="0"/>
              <a:t>https://enchroma.com/pages/color-blindness-test</a:t>
            </a:r>
          </a:p>
        </p:txBody>
      </p:sp>
    </p:spTree>
    <p:extLst>
      <p:ext uri="{BB962C8B-B14F-4D97-AF65-F5344CB8AC3E}">
        <p14:creationId xmlns:p14="http://schemas.microsoft.com/office/powerpoint/2010/main" val="328321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Tritanopia</a:t>
            </a:r>
            <a:r>
              <a:rPr lang="en-US" dirty="0" smtClean="0"/>
              <a:t> (</a:t>
            </a:r>
            <a:r>
              <a:rPr lang="en-US" dirty="0" err="1" smtClean="0"/>
              <a:t>Deficience</a:t>
            </a:r>
            <a:r>
              <a:rPr lang="en-US" dirty="0" smtClean="0"/>
              <a:t> Rouge-Vert)</a:t>
            </a:r>
            <a:endParaRPr lang="en-US" dirty="0"/>
          </a:p>
        </p:txBody>
      </p:sp>
      <p:pic>
        <p:nvPicPr>
          <p:cNvPr id="6146" name="Picture 2" descr="http://www.colourblindawareness.org/wp-content/themes/outreach/images/slider/whatIs/what-is_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789" y="2556935"/>
            <a:ext cx="5154520" cy="3440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www.colourblindawareness.org/wp-content/themes/outreach/images/slider/whatIs/what-i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242" y="2556934"/>
            <a:ext cx="5154520" cy="3440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04646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 </a:t>
            </a:r>
            <a:r>
              <a:rPr lang="en-US" dirty="0" err="1" smtClean="0"/>
              <a:t>Daltonisme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 dirty="0" err="1" smtClean="0">
                <a:solidFill>
                  <a:schemeClr val="tx1"/>
                </a:solidFill>
              </a:rPr>
              <a:t>Affecte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approximativement</a:t>
            </a:r>
            <a:r>
              <a:rPr lang="en-US" sz="4400" dirty="0" smtClean="0">
                <a:solidFill>
                  <a:schemeClr val="tx1"/>
                </a:solidFill>
              </a:rPr>
              <a:t> 1 </a:t>
            </a:r>
            <a:r>
              <a:rPr lang="en-US" sz="4400" dirty="0" err="1" smtClean="0">
                <a:solidFill>
                  <a:schemeClr val="tx1"/>
                </a:solidFill>
              </a:rPr>
              <a:t>dans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chaque</a:t>
            </a:r>
            <a:r>
              <a:rPr lang="en-US" sz="4400" dirty="0" smtClean="0">
                <a:solidFill>
                  <a:schemeClr val="tx1"/>
                </a:solidFill>
              </a:rPr>
              <a:t> 12 hommes (8%) et 1 </a:t>
            </a:r>
            <a:r>
              <a:rPr lang="en-US" sz="4400" dirty="0" err="1" smtClean="0">
                <a:solidFill>
                  <a:schemeClr val="tx1"/>
                </a:solidFill>
              </a:rPr>
              <a:t>dans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chaque</a:t>
            </a:r>
            <a:r>
              <a:rPr lang="en-US" sz="4400" dirty="0" smtClean="0">
                <a:solidFill>
                  <a:schemeClr val="tx1"/>
                </a:solidFill>
              </a:rPr>
              <a:t> 200 femmes </a:t>
            </a:r>
            <a:r>
              <a:rPr lang="en-US" sz="4400" dirty="0" err="1" smtClean="0">
                <a:solidFill>
                  <a:schemeClr val="tx1"/>
                </a:solidFill>
              </a:rPr>
              <a:t>dans</a:t>
            </a:r>
            <a:r>
              <a:rPr lang="en-US" sz="4400" dirty="0" smtClean="0">
                <a:solidFill>
                  <a:schemeClr val="tx1"/>
                </a:solidFill>
              </a:rPr>
              <a:t> le monde.  </a:t>
            </a:r>
          </a:p>
          <a:p>
            <a:endParaRPr lang="en-US" sz="4400" dirty="0">
              <a:solidFill>
                <a:schemeClr val="tx1"/>
              </a:solidFill>
            </a:endParaRPr>
          </a:p>
          <a:p>
            <a:r>
              <a:rPr lang="en-US" sz="4400" dirty="0" err="1" smtClean="0">
                <a:solidFill>
                  <a:schemeClr val="tx1"/>
                </a:solidFill>
              </a:rPr>
              <a:t>Qu’est-ce</a:t>
            </a:r>
            <a:r>
              <a:rPr lang="en-US" sz="4400" dirty="0" smtClean="0">
                <a:solidFill>
                  <a:schemeClr val="tx1"/>
                </a:solidFill>
              </a:rPr>
              <a:t> que </a:t>
            </a:r>
            <a:r>
              <a:rPr lang="en-US" sz="4400" dirty="0" err="1" smtClean="0">
                <a:solidFill>
                  <a:schemeClr val="tx1"/>
                </a:solidFill>
              </a:rPr>
              <a:t>cela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indique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en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termes</a:t>
            </a:r>
            <a:r>
              <a:rPr lang="en-US" sz="4400" dirty="0" smtClean="0">
                <a:solidFill>
                  <a:schemeClr val="tx1"/>
                </a:solidFill>
              </a:rPr>
              <a:t> de </a:t>
            </a:r>
            <a:r>
              <a:rPr lang="en-US" sz="4400" dirty="0" err="1" smtClean="0">
                <a:solidFill>
                  <a:schemeClr val="tx1"/>
                </a:solidFill>
              </a:rPr>
              <a:t>heritabilite</a:t>
            </a:r>
            <a:r>
              <a:rPr lang="en-US" sz="4400" dirty="0">
                <a:solidFill>
                  <a:schemeClr val="tx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251117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Traits lies aux chromosomes </a:t>
            </a:r>
            <a:r>
              <a:rPr lang="en-US" dirty="0" err="1" smtClean="0">
                <a:solidFill>
                  <a:schemeClr val="tx1"/>
                </a:solidFill>
              </a:rPr>
              <a:t>sexuels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X-lies : </a:t>
            </a:r>
            <a:r>
              <a:rPr lang="en-US" sz="4400" dirty="0" err="1" smtClean="0">
                <a:solidFill>
                  <a:schemeClr val="tx1"/>
                </a:solidFill>
              </a:rPr>
              <a:t>sont</a:t>
            </a:r>
            <a:r>
              <a:rPr lang="en-US" sz="4400" dirty="0" smtClean="0">
                <a:solidFill>
                  <a:schemeClr val="tx1"/>
                </a:solidFill>
              </a:rPr>
              <a:t> lies au chromosome X </a:t>
            </a:r>
          </a:p>
          <a:p>
            <a:pPr lvl="1"/>
            <a:r>
              <a:rPr lang="en-US" sz="4400" dirty="0" err="1" smtClean="0">
                <a:solidFill>
                  <a:schemeClr val="tx1"/>
                </a:solidFill>
              </a:rPr>
              <a:t>vont</a:t>
            </a:r>
            <a:r>
              <a:rPr lang="en-US" sz="4400" dirty="0" smtClean="0">
                <a:solidFill>
                  <a:schemeClr val="tx1"/>
                </a:solidFill>
              </a:rPr>
              <a:t> affecter les males plus que les </a:t>
            </a:r>
            <a:r>
              <a:rPr lang="en-US" sz="4400" dirty="0" err="1" smtClean="0">
                <a:solidFill>
                  <a:schemeClr val="tx1"/>
                </a:solidFill>
              </a:rPr>
              <a:t>femelles</a:t>
            </a:r>
            <a:r>
              <a:rPr lang="en-US" sz="4400" dirty="0">
                <a:solidFill>
                  <a:schemeClr val="tx1"/>
                </a:solidFill>
              </a:rPr>
              <a:t> </a:t>
            </a:r>
            <a:r>
              <a:rPr lang="en-US" sz="4400" dirty="0" smtClean="0">
                <a:solidFill>
                  <a:schemeClr val="tx1"/>
                </a:solidFill>
              </a:rPr>
              <a:t>(XX a plus de chance </a:t>
            </a:r>
            <a:r>
              <a:rPr lang="en-US" sz="4400" dirty="0" err="1" smtClean="0">
                <a:solidFill>
                  <a:schemeClr val="tx1"/>
                </a:solidFill>
              </a:rPr>
              <a:t>d’une</a:t>
            </a:r>
            <a:r>
              <a:rPr lang="en-US" sz="4400" dirty="0" smtClean="0">
                <a:solidFill>
                  <a:schemeClr val="tx1"/>
                </a:solidFill>
              </a:rPr>
              <a:t> bonne </a:t>
            </a:r>
            <a:r>
              <a:rPr lang="en-US" sz="4400" dirty="0" err="1" smtClean="0">
                <a:solidFill>
                  <a:schemeClr val="tx1"/>
                </a:solidFill>
              </a:rPr>
              <a:t>copie</a:t>
            </a:r>
            <a:r>
              <a:rPr lang="en-US" sz="4400" dirty="0" smtClean="0">
                <a:solidFill>
                  <a:schemeClr val="tx1"/>
                </a:solidFill>
              </a:rPr>
              <a:t>)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1583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406400"/>
            <a:ext cx="9875520" cy="1356360"/>
          </a:xfrm>
        </p:spPr>
        <p:txBody>
          <a:bodyPr/>
          <a:lstStyle/>
          <a:p>
            <a:r>
              <a:rPr lang="en-US" dirty="0" err="1" smtClean="0"/>
              <a:t>Echiquier</a:t>
            </a:r>
            <a:r>
              <a:rPr lang="en-US" dirty="0" smtClean="0"/>
              <a:t> de Punnett</a:t>
            </a:r>
            <a:endParaRPr lang="en-US" dirty="0"/>
          </a:p>
        </p:txBody>
      </p:sp>
      <p:pic>
        <p:nvPicPr>
          <p:cNvPr id="7170" name="Picture 2" descr="Image result for colour blind punnett squa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8267" y="1644227"/>
            <a:ext cx="7090833" cy="4678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3973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841500"/>
            <a:ext cx="9875520" cy="1356360"/>
          </a:xfrm>
        </p:spPr>
        <p:txBody>
          <a:bodyPr>
            <a:noAutofit/>
          </a:bodyPr>
          <a:lstStyle/>
          <a:p>
            <a:pPr algn="ctr"/>
            <a:r>
              <a:rPr lang="fr-CA" sz="12000" dirty="0" smtClean="0"/>
              <a:t>R</a:t>
            </a:r>
            <a:r>
              <a:rPr lang="fr-CA" sz="12000" baseline="30000" dirty="0" smtClean="0"/>
              <a:t>R</a:t>
            </a:r>
            <a:r>
              <a:rPr lang="fr-CA" sz="12000" dirty="0" smtClean="0"/>
              <a:t>R</a:t>
            </a:r>
            <a:r>
              <a:rPr lang="fr-CA" sz="12000" baseline="30000" dirty="0"/>
              <a:t>W</a:t>
            </a:r>
            <a:endParaRPr lang="fr-CA" sz="1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5710" y="3733800"/>
            <a:ext cx="9690100" cy="1346200"/>
          </a:xfrm>
        </p:spPr>
        <p:txBody>
          <a:bodyPr/>
          <a:lstStyle/>
          <a:p>
            <a:r>
              <a:rPr lang="fr-CA" dirty="0" smtClean="0"/>
              <a:t>Une lettre majuscule représente le gène = R</a:t>
            </a:r>
          </a:p>
          <a:p>
            <a:r>
              <a:rPr lang="fr-CA" dirty="0" smtClean="0"/>
              <a:t>Les </a:t>
            </a:r>
            <a:r>
              <a:rPr lang="fr-CA" dirty="0" err="1" smtClean="0"/>
              <a:t>supercriptes</a:t>
            </a:r>
            <a:r>
              <a:rPr lang="fr-CA" dirty="0" smtClean="0"/>
              <a:t> représentent l`allèle = R ou W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34249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4648201" cy="4927600"/>
          </a:xfrm>
        </p:spPr>
        <p:txBody>
          <a:bodyPr/>
          <a:lstStyle/>
          <a:p>
            <a:r>
              <a:rPr lang="fr-CA" dirty="0" smtClean="0"/>
              <a:t>Une Vache Rouan peut être représenter de la façon suivante:</a:t>
            </a:r>
            <a:endParaRPr lang="fr-CA" dirty="0"/>
          </a:p>
        </p:txBody>
      </p:sp>
      <p:pic>
        <p:nvPicPr>
          <p:cNvPr id="1026" name="Picture 2" descr="Image result for codominance en franca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1" y="411162"/>
            <a:ext cx="5994400" cy="5994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5523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Basé sur l`image ci-dessus, quel type de sang est CODOMINANT?</a:t>
            </a:r>
            <a:endParaRPr lang="fr-CA" dirty="0"/>
          </a:p>
        </p:txBody>
      </p:sp>
      <p:pic>
        <p:nvPicPr>
          <p:cNvPr id="3074" name="Picture 2" descr="Image result for codominant allel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72" t="37905" r="7910" b="4039"/>
          <a:stretch/>
        </p:blipFill>
        <p:spPr bwMode="auto">
          <a:xfrm>
            <a:off x="1892299" y="2590799"/>
            <a:ext cx="7493001" cy="292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4561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Avec un partenaire, essayer de remplir l`échiquier de </a:t>
            </a:r>
            <a:r>
              <a:rPr lang="fr-CA" dirty="0" err="1" smtClean="0"/>
              <a:t>Punnett</a:t>
            </a:r>
            <a:r>
              <a:rPr lang="fr-CA" dirty="0" smtClean="0"/>
              <a:t> suivant et de prédire les pourcentages des phénotypes:</a:t>
            </a:r>
            <a:endParaRPr lang="fr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8481170"/>
              </p:ext>
            </p:extLst>
          </p:nvPr>
        </p:nvGraphicFramePr>
        <p:xfrm>
          <a:off x="1028700" y="2324100"/>
          <a:ext cx="6451599" cy="3622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3936"/>
                <a:gridCol w="1825264"/>
                <a:gridCol w="1981200"/>
                <a:gridCol w="1981199"/>
              </a:tblGrid>
              <a:tr h="469900">
                <a:tc>
                  <a:txBody>
                    <a:bodyPr/>
                    <a:lstStyle/>
                    <a:p>
                      <a:pPr algn="ctr"/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I</a:t>
                      </a:r>
                      <a:r>
                        <a:rPr lang="fr-CA" baseline="30000" dirty="0" smtClean="0"/>
                        <a:t>A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I</a:t>
                      </a:r>
                      <a:r>
                        <a:rPr lang="fr-CA" baseline="30000" dirty="0" smtClean="0"/>
                        <a:t>B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i</a:t>
                      </a:r>
                      <a:endParaRPr lang="fr-CA" dirty="0"/>
                    </a:p>
                  </a:txBody>
                  <a:tcPr/>
                </a:tc>
              </a:tr>
              <a:tr h="10509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 smtClean="0"/>
                        <a:t>I</a:t>
                      </a:r>
                      <a:r>
                        <a:rPr lang="fr-CA" baseline="30000" dirty="0" smtClean="0"/>
                        <a:t>A</a:t>
                      </a:r>
                      <a:endParaRPr lang="fr-CA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CA"/>
                    </a:p>
                  </a:txBody>
                  <a:tcPr/>
                </a:tc>
              </a:tr>
              <a:tr h="10509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 smtClean="0"/>
                        <a:t>I</a:t>
                      </a:r>
                      <a:r>
                        <a:rPr lang="fr-CA" baseline="30000" dirty="0" smtClean="0"/>
                        <a:t>B</a:t>
                      </a:r>
                      <a:endParaRPr lang="fr-CA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CA"/>
                    </a:p>
                  </a:txBody>
                  <a:tcPr/>
                </a:tc>
              </a:tr>
              <a:tr h="1050925"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i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C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480299" y="2667000"/>
            <a:ext cx="433070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A = I</a:t>
            </a:r>
            <a:r>
              <a:rPr lang="fr-CA" baseline="30000" dirty="0" smtClean="0"/>
              <a:t>A</a:t>
            </a:r>
            <a:r>
              <a:rPr lang="fr-CA" dirty="0" smtClean="0"/>
              <a:t>I</a:t>
            </a:r>
            <a:r>
              <a:rPr lang="fr-CA" baseline="30000" dirty="0" smtClean="0"/>
              <a:t>A</a:t>
            </a:r>
            <a:r>
              <a:rPr lang="fr-CA" dirty="0" smtClean="0"/>
              <a:t> homozygote ou</a:t>
            </a:r>
            <a:r>
              <a:rPr lang="fr-CA" dirty="0"/>
              <a:t> </a:t>
            </a:r>
            <a:r>
              <a:rPr lang="fr-CA" dirty="0" err="1" smtClean="0"/>
              <a:t>I</a:t>
            </a:r>
            <a:r>
              <a:rPr lang="fr-CA" baseline="30000" dirty="0" err="1"/>
              <a:t>A</a:t>
            </a:r>
            <a:r>
              <a:rPr lang="fr-CA" dirty="0" err="1" smtClean="0"/>
              <a:t>i</a:t>
            </a:r>
            <a:r>
              <a:rPr lang="fr-CA" dirty="0" smtClean="0"/>
              <a:t> </a:t>
            </a:r>
            <a:r>
              <a:rPr lang="fr-CA" dirty="0" err="1" smtClean="0"/>
              <a:t>heterozygote</a:t>
            </a:r>
            <a:endParaRPr lang="fr-CA" dirty="0"/>
          </a:p>
          <a:p>
            <a:r>
              <a:rPr lang="fr-CA" dirty="0" smtClean="0"/>
              <a:t> </a:t>
            </a:r>
          </a:p>
          <a:p>
            <a:r>
              <a:rPr lang="fr-CA" dirty="0" smtClean="0"/>
              <a:t>B = I</a:t>
            </a:r>
            <a:r>
              <a:rPr lang="fr-CA" baseline="30000" dirty="0"/>
              <a:t>B</a:t>
            </a:r>
            <a:r>
              <a:rPr lang="fr-CA" dirty="0" smtClean="0"/>
              <a:t>I</a:t>
            </a:r>
            <a:r>
              <a:rPr lang="fr-CA" baseline="30000" dirty="0" smtClean="0"/>
              <a:t>B </a:t>
            </a:r>
            <a:r>
              <a:rPr lang="fr-CA" dirty="0" smtClean="0"/>
              <a:t>homozygote ou </a:t>
            </a:r>
            <a:r>
              <a:rPr lang="fr-CA" dirty="0" err="1" smtClean="0"/>
              <a:t>I</a:t>
            </a:r>
            <a:r>
              <a:rPr lang="fr-CA" baseline="30000" dirty="0" err="1"/>
              <a:t>B</a:t>
            </a:r>
            <a:r>
              <a:rPr lang="fr-CA" dirty="0" err="1" smtClean="0"/>
              <a:t>i</a:t>
            </a:r>
            <a:r>
              <a:rPr lang="fr-CA" dirty="0" smtClean="0"/>
              <a:t> </a:t>
            </a:r>
            <a:r>
              <a:rPr lang="fr-CA" dirty="0" err="1" smtClean="0"/>
              <a:t>heterozygote</a:t>
            </a:r>
            <a:endParaRPr lang="fr-CA" dirty="0"/>
          </a:p>
          <a:p>
            <a:endParaRPr lang="fr-CA" dirty="0" smtClean="0"/>
          </a:p>
          <a:p>
            <a:r>
              <a:rPr lang="fr-CA" dirty="0" smtClean="0"/>
              <a:t>AB = I</a:t>
            </a:r>
            <a:r>
              <a:rPr lang="fr-CA" baseline="30000" dirty="0" smtClean="0"/>
              <a:t>A</a:t>
            </a:r>
            <a:r>
              <a:rPr lang="fr-CA" dirty="0" smtClean="0"/>
              <a:t>I</a:t>
            </a:r>
            <a:r>
              <a:rPr lang="fr-CA" baseline="30000" dirty="0" smtClean="0"/>
              <a:t>B</a:t>
            </a:r>
            <a:r>
              <a:rPr lang="fr-CA" dirty="0" smtClean="0"/>
              <a:t> </a:t>
            </a:r>
            <a:r>
              <a:rPr lang="fr-CA" dirty="0" err="1" smtClean="0"/>
              <a:t>heterozygote</a:t>
            </a:r>
            <a:endParaRPr lang="fr-CA" dirty="0" smtClean="0"/>
          </a:p>
          <a:p>
            <a:endParaRPr lang="fr-CA" dirty="0"/>
          </a:p>
          <a:p>
            <a:r>
              <a:rPr lang="fr-CA" dirty="0" smtClean="0"/>
              <a:t>O = ii homozygote</a:t>
            </a:r>
          </a:p>
          <a:p>
            <a:endParaRPr lang="fr-CA" dirty="0" smtClean="0"/>
          </a:p>
          <a:p>
            <a:endParaRPr lang="fr-CA" dirty="0" smtClean="0"/>
          </a:p>
          <a:p>
            <a:endParaRPr lang="fr-CA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996000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L`anémie Falciforme (</a:t>
            </a:r>
            <a:r>
              <a:rPr lang="fr-CA" dirty="0" err="1" smtClean="0"/>
              <a:t>Sickle</a:t>
            </a:r>
            <a:r>
              <a:rPr lang="fr-CA" dirty="0" smtClean="0"/>
              <a:t> </a:t>
            </a:r>
            <a:r>
              <a:rPr lang="fr-CA" dirty="0" err="1" smtClean="0"/>
              <a:t>Cell</a:t>
            </a:r>
            <a:r>
              <a:rPr lang="fr-CA" dirty="0" smtClean="0"/>
              <a:t> </a:t>
            </a:r>
            <a:r>
              <a:rPr lang="fr-CA" dirty="0" err="1" smtClean="0"/>
              <a:t>Anemia</a:t>
            </a:r>
            <a:r>
              <a:rPr lang="fr-CA" dirty="0" smtClean="0"/>
              <a:t>)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7325" y="2005012"/>
            <a:ext cx="9872871" cy="4038600"/>
          </a:xfrm>
        </p:spPr>
        <p:txBody>
          <a:bodyPr/>
          <a:lstStyle/>
          <a:p>
            <a:r>
              <a:rPr lang="fr-CA" dirty="0" smtClean="0"/>
              <a:t>L`hémoglobine est une protéine qui emmène l`oxygène dans le sang</a:t>
            </a:r>
          </a:p>
          <a:p>
            <a:r>
              <a:rPr lang="fr-CA" dirty="0" smtClean="0"/>
              <a:t>Ceux avec l`anémie Falciforme ont un hémoglobine falciforme (</a:t>
            </a:r>
            <a:r>
              <a:rPr lang="fr-CA" dirty="0" err="1" smtClean="0"/>
              <a:t>sickle</a:t>
            </a:r>
            <a:r>
              <a:rPr lang="fr-CA" dirty="0" smtClean="0"/>
              <a:t> </a:t>
            </a:r>
            <a:r>
              <a:rPr lang="fr-CA" dirty="0" err="1" smtClean="0"/>
              <a:t>shaped</a:t>
            </a:r>
            <a:r>
              <a:rPr lang="fr-CA" dirty="0" smtClean="0"/>
              <a:t>)</a:t>
            </a:r>
          </a:p>
          <a:p>
            <a:r>
              <a:rPr lang="fr-CA" dirty="0" smtClean="0"/>
              <a:t>Il ne transportent pas bien l`oxygène et peuvent blesser et bloquer les petits vaisseaux sanguins</a:t>
            </a:r>
            <a:endParaRPr lang="fr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2610" y="3615421"/>
            <a:ext cx="3390900" cy="2543175"/>
          </a:xfrm>
          <a:prstGeom prst="rect">
            <a:avLst/>
          </a:prstGeom>
        </p:spPr>
      </p:pic>
      <p:pic>
        <p:nvPicPr>
          <p:cNvPr id="6" name="Picture 8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1335" y="4024312"/>
            <a:ext cx="4289425" cy="1725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5091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6" descr="Image result for anemie falciform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pic>
        <p:nvPicPr>
          <p:cNvPr id="5132" name="Picture 12" descr="Image result for anemie falciforme et le malar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974" y="296862"/>
            <a:ext cx="8378826" cy="631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0944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Essayez de créer un échiquier de </a:t>
            </a:r>
            <a:r>
              <a:rPr lang="fr-CA" dirty="0" err="1" smtClean="0"/>
              <a:t>Punnett</a:t>
            </a:r>
            <a:r>
              <a:rPr lang="fr-CA" dirty="0" smtClean="0"/>
              <a:t> pour des parents hétérozygotes (</a:t>
            </a:r>
            <a:r>
              <a:rPr lang="fr-CA" dirty="0"/>
              <a:t>Hb</a:t>
            </a:r>
            <a:r>
              <a:rPr lang="fr-CA" baseline="30000" dirty="0"/>
              <a:t>S </a:t>
            </a:r>
            <a:r>
              <a:rPr lang="fr-CA" dirty="0" err="1"/>
              <a:t>Hb</a:t>
            </a:r>
            <a:r>
              <a:rPr lang="fr-CA" baseline="30000" dirty="0" err="1"/>
              <a:t>A</a:t>
            </a:r>
            <a:r>
              <a:rPr lang="fr-CA" baseline="30000" dirty="0"/>
              <a:t> </a:t>
            </a:r>
            <a:r>
              <a:rPr lang="fr-CA" dirty="0" smtClean="0"/>
              <a:t>)</a:t>
            </a:r>
            <a:endParaRPr lang="fr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4025358"/>
              </p:ext>
            </p:extLst>
          </p:nvPr>
        </p:nvGraphicFramePr>
        <p:xfrm>
          <a:off x="2946400" y="1965961"/>
          <a:ext cx="5613399" cy="39409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2413000"/>
                <a:gridCol w="2590799"/>
              </a:tblGrid>
              <a:tr h="586739">
                <a:tc>
                  <a:txBody>
                    <a:bodyPr/>
                    <a:lstStyle/>
                    <a:p>
                      <a:pPr algn="ctr"/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err="1" smtClean="0"/>
                        <a:t>Hb</a:t>
                      </a:r>
                      <a:r>
                        <a:rPr lang="fr-CA" baseline="30000" dirty="0" err="1" smtClean="0"/>
                        <a:t>A</a:t>
                      </a:r>
                      <a:r>
                        <a:rPr lang="fr-CA" baseline="30000" dirty="0" smtClean="0"/>
                        <a:t> 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Hb</a:t>
                      </a:r>
                      <a:r>
                        <a:rPr lang="fr-CA" baseline="30000" dirty="0" smtClean="0"/>
                        <a:t>S </a:t>
                      </a:r>
                      <a:endParaRPr lang="fr-CA" dirty="0"/>
                    </a:p>
                  </a:txBody>
                  <a:tcPr/>
                </a:tc>
              </a:tr>
              <a:tr h="1677087">
                <a:tc>
                  <a:txBody>
                    <a:bodyPr/>
                    <a:lstStyle/>
                    <a:p>
                      <a:pPr algn="ctr"/>
                      <a:r>
                        <a:rPr lang="fr-CA" dirty="0" err="1" smtClean="0"/>
                        <a:t>Hb</a:t>
                      </a:r>
                      <a:r>
                        <a:rPr lang="fr-CA" baseline="30000" dirty="0" err="1" smtClean="0"/>
                        <a:t>A</a:t>
                      </a:r>
                      <a:r>
                        <a:rPr lang="fr-CA" baseline="30000" dirty="0" smtClean="0"/>
                        <a:t> 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CA" dirty="0"/>
                    </a:p>
                  </a:txBody>
                  <a:tcPr/>
                </a:tc>
              </a:tr>
              <a:tr h="1677087"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Hb</a:t>
                      </a:r>
                      <a:r>
                        <a:rPr lang="fr-CA" baseline="30000" dirty="0" smtClean="0"/>
                        <a:t>S 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9807118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119</TotalTime>
  <Words>485</Words>
  <Application>Microsoft Office PowerPoint</Application>
  <PresentationFormat>Widescreen</PresentationFormat>
  <Paragraphs>80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Corbel</vt:lpstr>
      <vt:lpstr>Basis</vt:lpstr>
      <vt:lpstr>La codominance</vt:lpstr>
      <vt:lpstr>PowerPoint Presentation</vt:lpstr>
      <vt:lpstr>RRRW</vt:lpstr>
      <vt:lpstr>Une Vache Rouan peut être représenter de la façon suivante:</vt:lpstr>
      <vt:lpstr>Basé sur l`image ci-dessus, quel type de sang est CODOMINANT?</vt:lpstr>
      <vt:lpstr>Avec un partenaire, essayer de remplir l`échiquier de Punnett suivant et de prédire les pourcentages des phénotypes:</vt:lpstr>
      <vt:lpstr>L`anémie Falciforme (Sickle Cell Anemia)</vt:lpstr>
      <vt:lpstr>PowerPoint Presentation</vt:lpstr>
      <vt:lpstr>Essayez de créer un échiquier de Punnett pour des parents hétérozygotes (HbS HbA )</vt:lpstr>
      <vt:lpstr>…et le Paludisme (malaria)</vt:lpstr>
      <vt:lpstr>Question:</vt:lpstr>
      <vt:lpstr>La dominance incomplète</vt:lpstr>
      <vt:lpstr>Quand un organisme est hétérozygote avec la dominance incomplète, on voit un mélange des deux traits</vt:lpstr>
      <vt:lpstr>Dans la generation F1</vt:lpstr>
      <vt:lpstr>Completez un croisement de la generation F1 pour creer la generation F2 </vt:lpstr>
      <vt:lpstr>PowerPoint Presentation</vt:lpstr>
      <vt:lpstr>CRCW</vt:lpstr>
      <vt:lpstr>Quels types d’expression ont les fleurs suivantes?</vt:lpstr>
      <vt:lpstr>Questions:</vt:lpstr>
      <vt:lpstr>L’heritabilite des traits lies aux chromosomes sexuels</vt:lpstr>
      <vt:lpstr>https://enchroma.com/pages/color-blindness-test</vt:lpstr>
      <vt:lpstr>Tritanopia (Deficience Rouge-Vert)</vt:lpstr>
      <vt:lpstr>Le Daltonisme </vt:lpstr>
      <vt:lpstr>Traits lies aux chromosomes sexuels:</vt:lpstr>
      <vt:lpstr>Echiquier de Punnett</vt:lpstr>
    </vt:vector>
  </TitlesOfParts>
  <Company>SD62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codominance</dc:title>
  <dc:creator>Ashleigh Allen</dc:creator>
  <cp:lastModifiedBy>Ashleigh Allen</cp:lastModifiedBy>
  <cp:revision>12</cp:revision>
  <dcterms:created xsi:type="dcterms:W3CDTF">2018-10-01T20:05:04Z</dcterms:created>
  <dcterms:modified xsi:type="dcterms:W3CDTF">2018-10-02T20:51:05Z</dcterms:modified>
</cp:coreProperties>
</file>