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68" r:id="rId4"/>
    <p:sldId id="269" r:id="rId5"/>
    <p:sldId id="270" r:id="rId6"/>
    <p:sldId id="261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3707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996676"/>
            <a:ext cx="11607800" cy="2926080"/>
          </a:xfrm>
        </p:spPr>
        <p:txBody>
          <a:bodyPr>
            <a:noAutofit/>
          </a:bodyPr>
          <a:lstStyle/>
          <a:p>
            <a:r>
              <a:rPr lang="en-US" sz="4800" b="0" dirty="0" smtClean="0">
                <a:latin typeface="Perpetua" panose="02020502060401020303" pitchFamily="18" charset="0"/>
              </a:rPr>
              <a:t>Les Cellules </a:t>
            </a:r>
            <a:r>
              <a:rPr lang="en-US" sz="4800" b="0" dirty="0" err="1" smtClean="0">
                <a:latin typeface="Perpetua" panose="02020502060401020303" pitchFamily="18" charset="0"/>
              </a:rPr>
              <a:t>reproductives</a:t>
            </a:r>
            <a:r>
              <a:rPr lang="en-US" sz="4800" b="0" dirty="0" smtClean="0">
                <a:latin typeface="Perpetua" panose="02020502060401020303" pitchFamily="18" charset="0"/>
              </a:rPr>
              <a:t> </a:t>
            </a:r>
            <a:r>
              <a:rPr lang="en-US" sz="6000" dirty="0" smtClean="0">
                <a:latin typeface="Rockwell" panose="02060603020205020403" pitchFamily="18" charset="0"/>
              </a:rPr>
              <a:t/>
            </a:r>
            <a:br>
              <a:rPr lang="en-US" sz="6000" dirty="0" smtClean="0">
                <a:latin typeface="Rockwell" panose="02060603020205020403" pitchFamily="18" charset="0"/>
              </a:rPr>
            </a:br>
            <a:r>
              <a:rPr lang="en-US" sz="60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Femelles</a:t>
            </a:r>
            <a:r>
              <a:rPr lang="en-US" sz="6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+ Males </a:t>
            </a:r>
            <a:r>
              <a:rPr lang="en-US" sz="4800" b="0" dirty="0" smtClean="0">
                <a:latin typeface="Perpetua" panose="02020502060401020303" pitchFamily="18" charset="0"/>
              </a:rPr>
              <a:t>se </a:t>
            </a:r>
            <a:r>
              <a:rPr lang="en-US" sz="4800" b="0" dirty="0" err="1" smtClean="0">
                <a:latin typeface="Perpetua" panose="02020502060401020303" pitchFamily="18" charset="0"/>
              </a:rPr>
              <a:t>combinent</a:t>
            </a:r>
            <a:r>
              <a:rPr lang="en-US" sz="4800" b="0" dirty="0" smtClean="0">
                <a:latin typeface="Perpetua" panose="02020502060401020303" pitchFamily="18" charset="0"/>
              </a:rPr>
              <a:t> pour </a:t>
            </a:r>
            <a:r>
              <a:rPr lang="en-US" sz="4800" b="0" dirty="0" err="1" smtClean="0">
                <a:latin typeface="Perpetua" panose="02020502060401020303" pitchFamily="18" charset="0"/>
              </a:rPr>
              <a:t>produire</a:t>
            </a:r>
            <a:r>
              <a:rPr lang="en-US" sz="4800" b="0" dirty="0" smtClean="0">
                <a:latin typeface="Perpetua" panose="02020502060401020303" pitchFamily="18" charset="0"/>
              </a:rPr>
              <a:t> un </a:t>
            </a:r>
            <a:r>
              <a:rPr lang="fr-CA" sz="6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zygote</a:t>
            </a:r>
            <a:endParaRPr lang="fr-CA" sz="6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170" y="3922756"/>
            <a:ext cx="8767860" cy="1388165"/>
          </a:xfrm>
        </p:spPr>
        <p:txBody>
          <a:bodyPr/>
          <a:lstStyle/>
          <a:p>
            <a:r>
              <a:rPr lang="en-US" dirty="0" smtClean="0"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Reproduction </a:t>
            </a:r>
            <a:r>
              <a:rPr lang="fr-CA" dirty="0" smtClean="0"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Sexuée</a:t>
            </a:r>
            <a:endParaRPr lang="fr-CA" dirty="0"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5"/>
          <a:stretch/>
        </p:blipFill>
        <p:spPr bwMode="auto">
          <a:xfrm rot="16200000">
            <a:off x="3018045" y="-2675145"/>
            <a:ext cx="615591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0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44" y="1551940"/>
            <a:ext cx="9875520" cy="1356360"/>
          </a:xfrm>
        </p:spPr>
        <p:txBody>
          <a:bodyPr/>
          <a:lstStyle/>
          <a:p>
            <a:r>
              <a:rPr lang="en-US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Les Cellules </a:t>
            </a:r>
            <a:r>
              <a:rPr lang="en-US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Sexuels</a:t>
            </a:r>
            <a:r>
              <a:rPr lang="en-US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			  = GAMETE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17396"/>
              </p:ext>
            </p:extLst>
          </p:nvPr>
        </p:nvGraphicFramePr>
        <p:xfrm>
          <a:off x="1038544" y="2667000"/>
          <a:ext cx="9872664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Parent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Male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Parent </a:t>
                      </a:r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Femelle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Contribue</a:t>
                      </a:r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gamete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CA" baseline="0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spermatozoïde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les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humains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produit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les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testicules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Contribue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gamete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ovule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les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humains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produit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dans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les </a:t>
                      </a:r>
                      <a:r>
                        <a:rPr lang="en-U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ovaires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7" name="Graphic 6" descr="Sun">
            <a:extLst>
              <a:ext uri="{FF2B5EF4-FFF2-40B4-BE49-F238E27FC236}">
                <a16:creationId xmlns:a16="http://schemas.microsoft.com/office/drawing/2014/main" xmlns="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87440" y="16522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16280"/>
            <a:ext cx="3931920" cy="1737360"/>
          </a:xfrm>
        </p:spPr>
        <p:txBody>
          <a:bodyPr/>
          <a:lstStyle/>
          <a:p>
            <a:r>
              <a:rPr lang="fr-CA" dirty="0" smtClean="0"/>
              <a:t>La reproduction sexuée…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7700" y="2453640"/>
            <a:ext cx="4706620" cy="352806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…quand une gamète mâle rencontre une gamète femelle!</a:t>
            </a:r>
          </a:p>
          <a:p>
            <a:endParaRPr lang="fr-CA" sz="2400" dirty="0"/>
          </a:p>
          <a:p>
            <a:r>
              <a:rPr lang="fr-CA" sz="2400" dirty="0" smtClean="0"/>
              <a:t>Les cellules de 2 organismes différentes: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se combinent pour créer une seule cellule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elle grandira pour devenir un nouveau organisme</a:t>
            </a:r>
            <a:endParaRPr lang="fr-CA" sz="2000" dirty="0"/>
          </a:p>
        </p:txBody>
      </p:sp>
      <p:pic>
        <p:nvPicPr>
          <p:cNvPr id="1026" name="Picture 2" descr="Image result for sperm an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1" y="1249362"/>
            <a:ext cx="6422299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6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fertilisation</a:t>
            </a:r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63640" y="1786806"/>
            <a:ext cx="4754880" cy="777240"/>
          </a:xfrm>
        </p:spPr>
        <p:txBody>
          <a:bodyPr>
            <a:noAutofit/>
          </a:bodyPr>
          <a:lstStyle/>
          <a:p>
            <a:r>
              <a:rPr lang="fr-CA" sz="3200" dirty="0" smtClean="0"/>
              <a:t>Les noyaux de l’ovule et du spermatozoïde se fusionnent</a:t>
            </a:r>
            <a:endParaRPr lang="fr-CA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36813" y="2843798"/>
            <a:ext cx="4754880" cy="3383280"/>
          </a:xfrm>
        </p:spPr>
        <p:txBody>
          <a:bodyPr/>
          <a:lstStyle/>
          <a:p>
            <a:r>
              <a:rPr lang="fr-CA" sz="2800" dirty="0" smtClean="0"/>
              <a:t>Forment un zygote</a:t>
            </a:r>
          </a:p>
          <a:p>
            <a:pPr lvl="1"/>
            <a:r>
              <a:rPr lang="fr-CA" dirty="0" smtClean="0"/>
              <a:t>La première cellule qui développe pour créer le nouveau organisme</a:t>
            </a:r>
          </a:p>
          <a:p>
            <a:pPr lvl="1"/>
            <a:r>
              <a:rPr lang="fr-CA" dirty="0" smtClean="0"/>
              <a:t>Contient l’ADN des deux parents</a:t>
            </a:r>
            <a:endParaRPr lang="fr-CA" dirty="0"/>
          </a:p>
        </p:txBody>
      </p:sp>
      <p:pic>
        <p:nvPicPr>
          <p:cNvPr id="2050" name="Picture 2" descr="Image result for sperm and 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8333"/>
          <a:stretch/>
        </p:blipFill>
        <p:spPr bwMode="auto">
          <a:xfrm>
            <a:off x="660976" y="1800860"/>
            <a:ext cx="5608197" cy="41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92700" y="2982793"/>
            <a:ext cx="138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Cytoplasme de l’ovule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453149" y="4925893"/>
            <a:ext cx="138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Cytoplasme de l’ovule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339543" y="4114462"/>
            <a:ext cx="11747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Noyau de l’ovule</a:t>
            </a:r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4121150" y="1800860"/>
            <a:ext cx="1663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Noyau du spermatozoïde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4622800" y="4925893"/>
            <a:ext cx="1646373" cy="458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7" name="TextBox 16"/>
          <p:cNvSpPr txBox="1"/>
          <p:nvPr/>
        </p:nvSpPr>
        <p:spPr>
          <a:xfrm>
            <a:off x="5092700" y="4361477"/>
            <a:ext cx="1176473" cy="458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8" name="TextBox 17"/>
          <p:cNvSpPr txBox="1"/>
          <p:nvPr/>
        </p:nvSpPr>
        <p:spPr>
          <a:xfrm>
            <a:off x="5259523" y="3722277"/>
            <a:ext cx="1009650" cy="458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9" name="TextBox 18"/>
          <p:cNvSpPr txBox="1"/>
          <p:nvPr/>
        </p:nvSpPr>
        <p:spPr>
          <a:xfrm>
            <a:off x="4761048" y="2384891"/>
            <a:ext cx="1369877" cy="458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20" name="TextBox 19"/>
          <p:cNvSpPr txBox="1"/>
          <p:nvPr/>
        </p:nvSpPr>
        <p:spPr>
          <a:xfrm>
            <a:off x="1332624" y="2447191"/>
            <a:ext cx="1009650" cy="458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74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82199" cy="68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Interne </a:t>
            </a:r>
            <a:r>
              <a:rPr lang="en-US" dirty="0" err="1" smtClean="0">
                <a:latin typeface="Rockwell" panose="02060603020205020403" pitchFamily="18" charset="0"/>
              </a:rPr>
              <a:t>ou</a:t>
            </a:r>
            <a:r>
              <a:rPr lang="en-US" dirty="0" smtClean="0"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latin typeface="Rockwell" panose="02060603020205020403" pitchFamily="18" charset="0"/>
              </a:rPr>
              <a:t>externe</a:t>
            </a:r>
            <a:r>
              <a:rPr lang="en-US" dirty="0" smtClean="0">
                <a:latin typeface="Rockwell" panose="02060603020205020403" pitchFamily="18" charset="0"/>
              </a:rPr>
              <a:t>?</a:t>
            </a:r>
            <a:endParaRPr lang="en-US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268923"/>
              </p:ext>
            </p:extLst>
          </p:nvPr>
        </p:nvGraphicFramePr>
        <p:xfrm>
          <a:off x="1159668" y="1601227"/>
          <a:ext cx="9872664" cy="207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204258"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</a:t>
                      </a:r>
                      <a:endParaRPr lang="fr-C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Externe</a:t>
                      </a:r>
                      <a:endParaRPr lang="fr-C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17124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CA" sz="2000" noProof="0" dirty="0" smtClean="0">
                          <a:latin typeface="Perpetua" panose="02020502060401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Mâle</a:t>
                      </a:r>
                      <a:r>
                        <a:rPr lang="fr-CA" sz="2000" baseline="0" noProof="0" dirty="0" smtClean="0">
                          <a:latin typeface="Perpetua" panose="02020502060401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un structure pour déposer le spermatozoïde proche aux œufs</a:t>
                      </a:r>
                      <a:endParaRPr lang="fr-CA" sz="2000" noProof="0" dirty="0">
                        <a:latin typeface="Perpetua" panose="02020502060401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CA" sz="2000" noProof="0" dirty="0" smtClean="0">
                          <a:latin typeface="Perpetua" panose="02020502060401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Femelle dépose</a:t>
                      </a:r>
                      <a:r>
                        <a:rPr lang="fr-CA" sz="2000" baseline="0" noProof="0" dirty="0" smtClean="0">
                          <a:latin typeface="Perpetua" panose="02020502060401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des œufs non-fertilisé et les mâles ajoutent leur spermatozoïdes</a:t>
                      </a:r>
                      <a:endParaRPr lang="fr-CA" sz="2000" noProof="0" dirty="0">
                        <a:latin typeface="Perpetua" panose="02020502060401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7166" y="3962400"/>
            <a:ext cx="10193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A" dirty="0" smtClean="0"/>
              <a:t>Nommez un organisme qui fait la fertilisation interne et un qui fait la fertilisation externe</a:t>
            </a:r>
          </a:p>
          <a:p>
            <a:endParaRPr lang="fr-CA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CA" dirty="0" smtClean="0"/>
              <a:t>Comment est-ce que la fertilisation interne a un avantage sur la fertilisation externe?</a:t>
            </a:r>
          </a:p>
          <a:p>
            <a:endParaRPr lang="fr-CA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fr-CA" dirty="0" smtClean="0"/>
              <a:t>Pourquoi pensez-vous qu’un organisme qui utilise la fertilisation externe aurait besoin d’un grand nombre de spermatozoïdes et d’ovules?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chromosomes homologues</a:t>
            </a:r>
            <a:endParaRPr lang="fr-CA" dirty="0"/>
          </a:p>
        </p:txBody>
      </p:sp>
      <p:pic>
        <p:nvPicPr>
          <p:cNvPr id="4098" name="Picture 2" descr="Image result for chromosomes homolog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/>
          <a:stretch/>
        </p:blipFill>
        <p:spPr bwMode="auto">
          <a:xfrm>
            <a:off x="5599747" y="2222499"/>
            <a:ext cx="5273699" cy="32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ellule avec noy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25649"/>
            <a:ext cx="381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946" y="5956300"/>
            <a:ext cx="920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L’information génétique est SIMILAIRE (les mêmes GÈNES mais pas les mêmes ALLÈLES)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166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gamètes sont HAPLOIDES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Les gamètes se combinent durant la 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Ils doivent avoir la MOITIÉ des chromosomes nécessaires dans une cellule = HAPLOIDE</a:t>
            </a:r>
          </a:p>
          <a:p>
            <a:r>
              <a:rPr lang="fr-CA" dirty="0" smtClean="0"/>
              <a:t>Une cellule normale = DIPLOIDE</a:t>
            </a:r>
            <a:endParaRPr lang="fr-CA" dirty="0"/>
          </a:p>
        </p:txBody>
      </p:sp>
      <p:pic>
        <p:nvPicPr>
          <p:cNvPr id="5122" name="Picture 2" descr="Image result for haploid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-11683" r="109" b="-5260"/>
          <a:stretch/>
        </p:blipFill>
        <p:spPr bwMode="auto">
          <a:xfrm>
            <a:off x="5311648" y="1006347"/>
            <a:ext cx="60990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3272" y="1642794"/>
            <a:ext cx="21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Spermatozoïde haploïde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9542272" y="1781293"/>
            <a:ext cx="193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Cellule Somatique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9542272" y="4711700"/>
            <a:ext cx="193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Zygote Diploïde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7141972" y="5219700"/>
            <a:ext cx="193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Ovule haploïde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5473700" y="2717800"/>
            <a:ext cx="1562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Gamètes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74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Méiose</a:t>
            </a:r>
            <a:endParaRPr lang="fr-CA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196596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3200" y="2362200"/>
            <a:ext cx="1092200" cy="876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467100"/>
            <a:ext cx="647700" cy="876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4737100" y="5814060"/>
            <a:ext cx="2933700" cy="4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3467100" y="1924050"/>
            <a:ext cx="2908300" cy="323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95860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Does Teacher Does.potx" id="{FA74037E-C2FC-4BF7-AB86-6A115E48A405}" vid="{B793C75E-005D-4C72-AFC4-95BDBA26D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313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Narkisim</vt:lpstr>
      <vt:lpstr>Perpetua</vt:lpstr>
      <vt:lpstr>Rockwell</vt:lpstr>
      <vt:lpstr>Tahoma</vt:lpstr>
      <vt:lpstr>Wingdings</vt:lpstr>
      <vt:lpstr>Basis</vt:lpstr>
      <vt:lpstr>Les Cellules reproductives  Femelles + Males se combinent pour produire un zygote</vt:lpstr>
      <vt:lpstr>Les Cellules Sexuels     = GAMETE</vt:lpstr>
      <vt:lpstr>La reproduction sexuée…</vt:lpstr>
      <vt:lpstr>La fertilisation</vt:lpstr>
      <vt:lpstr>PowerPoint Presentation</vt:lpstr>
      <vt:lpstr>Interne ou externe?</vt:lpstr>
      <vt:lpstr>Les chromosomes homologues</vt:lpstr>
      <vt:lpstr>Les gamètes sont HAPLOIDES</vt:lpstr>
      <vt:lpstr>La Méiose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2018-10-09T21:52:13Z</dcterms:created>
  <dcterms:modified xsi:type="dcterms:W3CDTF">2018-10-12T19:00:21Z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2018-08-20T20:03:10.9182338Z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