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70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La Sélection Artificielle et Naturelle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Comment est-ce que la sélection artificielle et naturelle influence-t-elle les changements dans une population?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468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8272" y="-434340"/>
            <a:ext cx="9692640" cy="1325562"/>
          </a:xfrm>
        </p:spPr>
        <p:txBody>
          <a:bodyPr/>
          <a:lstStyle/>
          <a:p>
            <a:pPr algn="ctr"/>
            <a:r>
              <a:rPr lang="fr-CA" dirty="0" smtClean="0"/>
              <a:t>La Sélection Naturelle</a:t>
            </a:r>
            <a:endParaRPr lang="fr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537" y="1056322"/>
            <a:ext cx="11188700" cy="4351337"/>
          </a:xfrm>
        </p:spPr>
        <p:txBody>
          <a:bodyPr>
            <a:normAutofit/>
          </a:bodyPr>
          <a:lstStyle/>
          <a:p>
            <a:r>
              <a:rPr lang="fr-CA" sz="2800" i="1" dirty="0" smtClean="0"/>
              <a:t>Processus dans laquelle les caractéristiques d’une population d’organismes changent après plusieurs générations</a:t>
            </a:r>
            <a:endParaRPr lang="fr-CA" sz="2800" dirty="0"/>
          </a:p>
          <a:p>
            <a:r>
              <a:rPr lang="fr-CA" sz="2800" dirty="0" smtClean="0"/>
              <a:t>Pour se passer, DOIT avoir la diversité génétique (VARIATION) dans une espèce</a:t>
            </a:r>
            <a:endParaRPr lang="fr-CA" sz="2800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086100"/>
            <a:ext cx="6948903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0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0672" y="365760"/>
            <a:ext cx="9692640" cy="1325562"/>
          </a:xfrm>
        </p:spPr>
        <p:txBody>
          <a:bodyPr/>
          <a:lstStyle/>
          <a:p>
            <a:r>
              <a:rPr lang="fr-CA" dirty="0" smtClean="0"/>
              <a:t>La Sélection Naturelle</a:t>
            </a:r>
            <a:endParaRPr lang="fr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2500" y="1828800"/>
            <a:ext cx="9931400" cy="4351337"/>
          </a:xfrm>
        </p:spPr>
        <p:txBody>
          <a:bodyPr>
            <a:normAutofit/>
          </a:bodyPr>
          <a:lstStyle/>
          <a:p>
            <a:pPr marL="617220" lvl="1" indent="-342900">
              <a:buFont typeface="+mj-lt"/>
              <a:buAutoNum type="arabicPeriod"/>
            </a:pPr>
            <a:r>
              <a:rPr lang="fr-CA" sz="3200" dirty="0"/>
              <a:t>Un individu a une mutation</a:t>
            </a:r>
          </a:p>
          <a:p>
            <a:pPr marL="617220" lvl="1" indent="-342900">
              <a:buFont typeface="+mj-lt"/>
              <a:buAutoNum type="arabicPeriod"/>
            </a:pPr>
            <a:r>
              <a:rPr lang="fr-CA" sz="3200" dirty="0"/>
              <a:t>Cette mutation mène à la succès </a:t>
            </a:r>
            <a:r>
              <a:rPr lang="fr-CA" sz="3200" i="1" dirty="0"/>
              <a:t>(beaucoup de bébés!) </a:t>
            </a:r>
            <a:r>
              <a:rPr lang="fr-CA" sz="3200" dirty="0"/>
              <a:t>pour cet individu</a:t>
            </a:r>
          </a:p>
          <a:p>
            <a:pPr marL="617220" lvl="1" indent="-342900">
              <a:buFont typeface="+mj-lt"/>
              <a:buAutoNum type="arabicPeriod"/>
            </a:pPr>
            <a:r>
              <a:rPr lang="fr-CA" sz="3200" dirty="0"/>
              <a:t>La mutation est passé à ses bébés</a:t>
            </a:r>
          </a:p>
          <a:p>
            <a:pPr marL="617220" lvl="1" indent="-342900">
              <a:buFont typeface="+mj-lt"/>
              <a:buAutoNum type="arabicPeriod"/>
            </a:pPr>
            <a:r>
              <a:rPr lang="fr-CA" sz="3200" dirty="0"/>
              <a:t>Ces bébés </a:t>
            </a:r>
            <a:r>
              <a:rPr lang="fr-CA" sz="3200" dirty="0" smtClean="0"/>
              <a:t>ont </a:t>
            </a:r>
            <a:r>
              <a:rPr lang="fr-CA" sz="3200" dirty="0"/>
              <a:t>plus de succès </a:t>
            </a:r>
            <a:r>
              <a:rPr lang="fr-CA" sz="3200" i="1" dirty="0"/>
              <a:t>(beaucoup de bébés!)</a:t>
            </a:r>
          </a:p>
          <a:p>
            <a:pPr marL="617220" lvl="1" indent="-342900">
              <a:buFont typeface="+mj-lt"/>
              <a:buAutoNum type="arabicPeriod"/>
            </a:pPr>
            <a:r>
              <a:rPr lang="fr-CA" sz="3200" i="1" dirty="0"/>
              <a:t>…etc…</a:t>
            </a:r>
          </a:p>
          <a:p>
            <a:pPr>
              <a:buFont typeface="Century Schoolbook" panose="02040604050505020304" pitchFamily="18" charset="0"/>
              <a:buChar char="="/>
            </a:pPr>
            <a:r>
              <a:rPr lang="fr-CA" sz="3200" b="1" dirty="0" smtClean="0"/>
              <a:t> Le </a:t>
            </a:r>
            <a:r>
              <a:rPr lang="fr-CA" sz="3200" b="1" dirty="0"/>
              <a:t>trait devient commun dans la population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5312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55572" y="5934302"/>
            <a:ext cx="9418320" cy="891540"/>
          </a:xfrm>
        </p:spPr>
        <p:txBody>
          <a:bodyPr/>
          <a:lstStyle/>
          <a:p>
            <a:r>
              <a:rPr lang="fr-CA" dirty="0" smtClean="0"/>
              <a:t>Avec ton partenaire: Quels sont les trait pour chaque organisme qui lui donne un avantage en termes de survie dans son environnement</a:t>
            </a:r>
            <a:endParaRPr lang="fr-CA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42" b="54247"/>
          <a:stretch/>
        </p:blipFill>
        <p:spPr bwMode="auto">
          <a:xfrm>
            <a:off x="969256" y="185735"/>
            <a:ext cx="2239098" cy="190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8" t="43189" b="20913"/>
          <a:stretch/>
        </p:blipFill>
        <p:spPr bwMode="auto">
          <a:xfrm>
            <a:off x="3766449" y="185735"/>
            <a:ext cx="2598283" cy="190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8354" y="955192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VS</a:t>
            </a:r>
            <a:endParaRPr lang="fr-CA" dirty="0"/>
          </a:p>
        </p:txBody>
      </p:sp>
      <p:pic>
        <p:nvPicPr>
          <p:cNvPr id="8198" name="Picture 6" descr="Image result for wooly mamm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44" y="2188758"/>
            <a:ext cx="2734599" cy="18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eleph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190" y="2185282"/>
            <a:ext cx="3032369" cy="181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535666" y="291032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VS</a:t>
            </a:r>
            <a:endParaRPr lang="fr-CA" dirty="0"/>
          </a:p>
        </p:txBody>
      </p:sp>
      <p:pic>
        <p:nvPicPr>
          <p:cNvPr id="8202" name="Picture 10" descr="Image result for sha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5374"/>
            <a:ext cx="3487754" cy="171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mage result for dolph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02" y="4075183"/>
            <a:ext cx="3387725" cy="1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42878" y="4737449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VS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2620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972" y="365760"/>
            <a:ext cx="9692640" cy="1325562"/>
          </a:xfrm>
        </p:spPr>
        <p:txBody>
          <a:bodyPr/>
          <a:lstStyle/>
          <a:p>
            <a:r>
              <a:rPr lang="fr-CA" dirty="0" smtClean="0"/>
              <a:t>Une Avantage Sélective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790700"/>
            <a:ext cx="11303000" cy="4351337"/>
          </a:xfrm>
        </p:spPr>
        <p:txBody>
          <a:bodyPr/>
          <a:lstStyle/>
          <a:p>
            <a:r>
              <a:rPr lang="fr-CA" sz="3600" dirty="0" smtClean="0"/>
              <a:t>1) L’environnement change </a:t>
            </a:r>
          </a:p>
          <a:p>
            <a:pPr lvl="1"/>
            <a:r>
              <a:rPr lang="fr-CA" sz="3400" dirty="0" smtClean="0">
                <a:solidFill>
                  <a:schemeClr val="tx1"/>
                </a:solidFill>
              </a:rPr>
              <a:t>→ la mutation est maintenant une avantage </a:t>
            </a:r>
          </a:p>
          <a:p>
            <a:pPr lvl="1"/>
            <a:r>
              <a:rPr lang="fr-CA" sz="3400" dirty="0" smtClean="0">
                <a:solidFill>
                  <a:schemeClr val="tx1"/>
                </a:solidFill>
              </a:rPr>
              <a:t>→ la survie et reproduction de l’organisme augmente</a:t>
            </a:r>
          </a:p>
          <a:p>
            <a:endParaRPr lang="fr-CA" dirty="0"/>
          </a:p>
          <a:p>
            <a:r>
              <a:rPr lang="fr-CA" sz="2400" i="1" dirty="0" smtClean="0">
                <a:solidFill>
                  <a:srgbClr val="0070C0"/>
                </a:solidFill>
              </a:rPr>
              <a:t>un </a:t>
            </a:r>
            <a:r>
              <a:rPr lang="fr-CA" sz="2400" b="1" dirty="0" smtClean="0">
                <a:solidFill>
                  <a:srgbClr val="0070C0"/>
                </a:solidFill>
              </a:rPr>
              <a:t>avantage sélective</a:t>
            </a:r>
            <a:r>
              <a:rPr lang="fr-CA" sz="2400" i="1" dirty="0" smtClean="0">
                <a:solidFill>
                  <a:srgbClr val="0070C0"/>
                </a:solidFill>
              </a:rPr>
              <a:t>: une avantage génétique qu’un organisme a sur ses compétiteurs</a:t>
            </a:r>
          </a:p>
          <a:p>
            <a:pPr lvl="1"/>
            <a:r>
              <a:rPr lang="fr-CA" sz="2400" i="1" dirty="0" smtClean="0">
                <a:solidFill>
                  <a:srgbClr val="0070C0"/>
                </a:solidFill>
              </a:rPr>
              <a:t>aide un organisme a survivre les changements environnementales</a:t>
            </a:r>
            <a:endParaRPr lang="fr-CA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5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1"/>
          <a:stretch/>
        </p:blipFill>
        <p:spPr bwMode="auto">
          <a:xfrm>
            <a:off x="0" y="0"/>
            <a:ext cx="2349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methicillin resistant staphylococcus aur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70" y="1"/>
            <a:ext cx="9606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056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Adaptation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6281928" cy="4351337"/>
          </a:xfrm>
        </p:spPr>
        <p:txBody>
          <a:bodyPr>
            <a:normAutofit/>
          </a:bodyPr>
          <a:lstStyle/>
          <a:p>
            <a:r>
              <a:rPr lang="fr-CA" sz="2400" i="1" dirty="0" smtClean="0"/>
              <a:t>Un trait </a:t>
            </a:r>
            <a:r>
              <a:rPr lang="fr-CA" sz="2400" i="1" dirty="0" err="1" smtClean="0"/>
              <a:t>physique⁄comportementale</a:t>
            </a:r>
            <a:r>
              <a:rPr lang="fr-CA" sz="2400" i="1" dirty="0" smtClean="0"/>
              <a:t> ou un processus physiologique qui aide un organisme a survivre pour reproduire dans un environnement particulier</a:t>
            </a:r>
            <a:endParaRPr lang="fr-CA" sz="2400" i="1" dirty="0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52344"/>
            <a:ext cx="4477512" cy="55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8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23759"/>
            <a:ext cx="9692640" cy="1325562"/>
          </a:xfrm>
        </p:spPr>
        <p:txBody>
          <a:bodyPr/>
          <a:lstStyle/>
          <a:p>
            <a:r>
              <a:rPr lang="fr-CA" dirty="0" smtClean="0"/>
              <a:t>Mutations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828800"/>
            <a:ext cx="5348732" cy="4351337"/>
          </a:xfrm>
        </p:spPr>
        <p:txBody>
          <a:bodyPr/>
          <a:lstStyle/>
          <a:p>
            <a:r>
              <a:rPr lang="fr-CA" sz="2800" dirty="0" smtClean="0"/>
              <a:t>Un changement permanent dans les gènes d’un organisme</a:t>
            </a:r>
          </a:p>
          <a:p>
            <a:endParaRPr lang="fr-CA" sz="2800" dirty="0" smtClean="0"/>
          </a:p>
          <a:p>
            <a:r>
              <a:rPr lang="fr-CA" sz="2800" dirty="0" smtClean="0"/>
              <a:t>Peut être passé de génération en génération</a:t>
            </a:r>
          </a:p>
          <a:p>
            <a:pPr lvl="1"/>
            <a:r>
              <a:rPr lang="fr-CA" sz="2000" dirty="0" smtClean="0"/>
              <a:t>Une source de nouvelles variations génétiques!!!</a:t>
            </a:r>
            <a:endParaRPr lang="fr-CA" sz="2000" dirty="0"/>
          </a:p>
        </p:txBody>
      </p:sp>
      <p:pic>
        <p:nvPicPr>
          <p:cNvPr id="1026" name="Picture 2" descr="Image result for m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269841"/>
            <a:ext cx="5537412" cy="41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8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0" y="365760"/>
            <a:ext cx="3867912" cy="1325562"/>
          </a:xfrm>
        </p:spPr>
        <p:txBody>
          <a:bodyPr/>
          <a:lstStyle/>
          <a:p>
            <a:r>
              <a:rPr lang="fr-CA" dirty="0" smtClean="0"/>
              <a:t>La Source?</a:t>
            </a: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5000" y="1828800"/>
            <a:ext cx="3969512" cy="4521200"/>
          </a:xfrm>
        </p:spPr>
        <p:txBody>
          <a:bodyPr/>
          <a:lstStyle/>
          <a:p>
            <a:r>
              <a:rPr lang="fr-CA" dirty="0" smtClean="0"/>
              <a:t>Mutation </a:t>
            </a:r>
            <a:r>
              <a:rPr lang="fr-CA" dirty="0" smtClean="0"/>
              <a:t>spontanée</a:t>
            </a:r>
            <a:r>
              <a:rPr lang="fr-CA" dirty="0" smtClean="0"/>
              <a:t>: lorsque l’ADN se copie, il y a une erreur (avant la division cellulaire)</a:t>
            </a:r>
          </a:p>
          <a:p>
            <a:endParaRPr lang="fr-CA" dirty="0"/>
          </a:p>
          <a:p>
            <a:r>
              <a:rPr lang="fr-CA" dirty="0" smtClean="0"/>
              <a:t>Mutation induit: lorsqu’un facteur externe agit pour changer l’ADN </a:t>
            </a:r>
          </a:p>
          <a:p>
            <a:pPr lvl="1"/>
            <a:r>
              <a:rPr lang="fr-CA" i="1" dirty="0" smtClean="0"/>
              <a:t>Ex: </a:t>
            </a:r>
            <a:r>
              <a:rPr lang="fr-CA" i="1" dirty="0"/>
              <a:t>R</a:t>
            </a:r>
            <a:r>
              <a:rPr lang="fr-CA" i="1" dirty="0" smtClean="0"/>
              <a:t>adiation Ultraviolet</a:t>
            </a:r>
          </a:p>
          <a:p>
            <a:pPr lvl="1"/>
            <a:r>
              <a:rPr lang="fr-CA" i="1" dirty="0" smtClean="0"/>
              <a:t>Ex: Asbestos</a:t>
            </a:r>
          </a:p>
          <a:p>
            <a:pPr lvl="1"/>
            <a:r>
              <a:rPr lang="fr-CA" i="1" dirty="0" smtClean="0"/>
              <a:t>Ex: Fumée (cigarettes et autre)</a:t>
            </a:r>
          </a:p>
          <a:p>
            <a:endParaRPr lang="fr-CA" dirty="0"/>
          </a:p>
        </p:txBody>
      </p:sp>
      <p:pic>
        <p:nvPicPr>
          <p:cNvPr id="2050" name="Picture 2" descr="Image result for m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7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60400" y="1381252"/>
            <a:ext cx="11531600" cy="4041648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Avec ton partenaire: liste de tout les substances qui sont associés avec une hausse dans le risque de cancer.  Comment le sais-tu?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737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-1"/>
            <a:ext cx="10687051" cy="67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9014462" y="3921760"/>
            <a:ext cx="5583079" cy="949804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Un Mutagène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9900" y="3466658"/>
            <a:ext cx="5435600" cy="4351337"/>
          </a:xfrm>
        </p:spPr>
        <p:txBody>
          <a:bodyPr/>
          <a:lstStyle/>
          <a:p>
            <a:r>
              <a:rPr lang="fr-CA" smtClean="0"/>
              <a:t>substance</a:t>
            </a:r>
            <a:r>
              <a:rPr lang="fr-CA" dirty="0" err="1" smtClean="0"/>
              <a:t>⁄évènement</a:t>
            </a:r>
            <a:r>
              <a:rPr lang="fr-CA" dirty="0" smtClean="0"/>
              <a:t> qui augmente les chances d’une mutation</a:t>
            </a:r>
          </a:p>
          <a:p>
            <a:pPr lvl="1"/>
            <a:r>
              <a:rPr lang="fr-CA" dirty="0" smtClean="0"/>
              <a:t>Mutagènes physiques: changent la structure de l’ADN (</a:t>
            </a:r>
            <a:r>
              <a:rPr lang="fr-CA" i="1" dirty="0" err="1" smtClean="0"/>
              <a:t>Xray</a:t>
            </a:r>
            <a:r>
              <a:rPr lang="fr-CA" i="1" dirty="0" smtClean="0"/>
              <a:t>, UV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Mutagènes chimiques: molécules qui rentrent dans le noyau pour réagir avec l’ADN (</a:t>
            </a:r>
            <a:r>
              <a:rPr lang="fr-CA" i="1" dirty="0" smtClean="0"/>
              <a:t>nitrites, pétrole</a:t>
            </a:r>
            <a:r>
              <a:rPr lang="fr-CA" dirty="0" smtClean="0"/>
              <a:t>)</a:t>
            </a:r>
          </a:p>
          <a:p>
            <a:r>
              <a:rPr lang="fr-CA" dirty="0" smtClean="0"/>
              <a:t>Carcinogène: substance qui cause le cancer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9507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Mutations Négatives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Grande changement dans la séquence d’ADN</a:t>
            </a:r>
          </a:p>
          <a:p>
            <a:endParaRPr lang="fr-CA" dirty="0"/>
          </a:p>
          <a:p>
            <a:r>
              <a:rPr lang="fr-CA" dirty="0" smtClean="0"/>
              <a:t>Le résultat:</a:t>
            </a:r>
          </a:p>
          <a:p>
            <a:pPr lvl="1"/>
            <a:r>
              <a:rPr lang="fr-CA" dirty="0" smtClean="0"/>
              <a:t>!!!TUER LA CELLULE!!!</a:t>
            </a:r>
          </a:p>
          <a:p>
            <a:pPr lvl="1"/>
            <a:r>
              <a:rPr lang="fr-CA" dirty="0" smtClean="0"/>
              <a:t>Interrompre la fonction de la cellule</a:t>
            </a:r>
          </a:p>
          <a:p>
            <a:pPr lvl="1"/>
            <a:r>
              <a:rPr lang="fr-CA" dirty="0" smtClean="0"/>
              <a:t>Induire la division sans contrôle</a:t>
            </a:r>
          </a:p>
          <a:p>
            <a:pPr lvl="1"/>
            <a:endParaRPr lang="fr-CA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09" y="2006599"/>
            <a:ext cx="4977803" cy="367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2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autres…</a:t>
            </a:r>
            <a:endParaRPr lang="fr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Mutation Neutre</a:t>
            </a:r>
            <a:endParaRPr lang="fr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La vie (ou survie) de l’organisme n’est pas affecté</a:t>
            </a:r>
            <a:endParaRPr lang="fr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 smtClean="0"/>
              <a:t>Mutation Positive</a:t>
            </a:r>
            <a:endParaRPr lang="fr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 smtClean="0"/>
              <a:t>La vie (ou survie) de l’organisme s’améliore</a:t>
            </a:r>
            <a:endParaRPr lang="fr-CA" dirty="0"/>
          </a:p>
        </p:txBody>
      </p:sp>
      <p:pic>
        <p:nvPicPr>
          <p:cNvPr id="4098" name="Picture 2" descr="Image result for m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14" y="3211162"/>
            <a:ext cx="3427476" cy="34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9097" r="54202" b="13310"/>
          <a:stretch/>
        </p:blipFill>
        <p:spPr bwMode="auto">
          <a:xfrm>
            <a:off x="6972300" y="3194833"/>
            <a:ext cx="2585212" cy="34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89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…et pour passer à la prochaine génération?</a:t>
            </a:r>
            <a:endParaRPr lang="fr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8900" y="2033873"/>
            <a:ext cx="9768332" cy="1028700"/>
          </a:xfrm>
        </p:spPr>
        <p:txBody>
          <a:bodyPr/>
          <a:lstStyle/>
          <a:p>
            <a:r>
              <a:rPr lang="fr-CA" dirty="0" smtClean="0"/>
              <a:t>Mutation dans une cellule somatique = meurt avec organisme</a:t>
            </a:r>
          </a:p>
          <a:p>
            <a:pPr lvl="1"/>
            <a:r>
              <a:rPr lang="fr-CA" i="1" dirty="0" smtClean="0"/>
              <a:t>Ex: le soleil change l’ADN dans une cellule de peau pour créer le cancer de la peau (ne sera pas passer à ses enfants!)</a:t>
            </a:r>
          </a:p>
          <a:p>
            <a:pPr lvl="1"/>
            <a:endParaRPr lang="fr-CA" i="1" dirty="0" smtClean="0"/>
          </a:p>
          <a:p>
            <a:pPr lvl="1"/>
            <a:endParaRPr lang="fr-CA" i="1" dirty="0" smtClean="0"/>
          </a:p>
        </p:txBody>
      </p:sp>
      <p:pic>
        <p:nvPicPr>
          <p:cNvPr id="5122" name="Picture 2" descr="Image result for carcinoma basocel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581" y="1691322"/>
            <a:ext cx="2447294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sperm or e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" y="3313747"/>
            <a:ext cx="5867400" cy="30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38900" y="3873500"/>
            <a:ext cx="438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Mutation qui change l’ADN d’un gamète = passe aux futurs organismes</a:t>
            </a:r>
          </a:p>
        </p:txBody>
      </p:sp>
    </p:spTree>
    <p:extLst>
      <p:ext uri="{BB962C8B-B14F-4D97-AF65-F5344CB8AC3E}">
        <p14:creationId xmlns:p14="http://schemas.microsoft.com/office/powerpoint/2010/main" val="108852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77600" y="5194300"/>
            <a:ext cx="914400" cy="16637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016500"/>
            <a:ext cx="12192000" cy="1485900"/>
          </a:xfrm>
        </p:spPr>
        <p:txBody>
          <a:bodyPr>
            <a:normAutofit/>
          </a:bodyPr>
          <a:lstStyle/>
          <a:p>
            <a:r>
              <a:rPr lang="fr-CA" sz="4400" dirty="0" smtClean="0"/>
              <a:t>Pourquoi est-ce que les mutations sont le point de départ pour la variation génétique?</a:t>
            </a:r>
            <a:endParaRPr lang="fr-CA" sz="4400" dirty="0"/>
          </a:p>
        </p:txBody>
      </p:sp>
      <p:pic>
        <p:nvPicPr>
          <p:cNvPr id="6146" name="Picture 2" descr="Image result for variation gÃ©nÃ©tique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3" r="275" b="24913"/>
          <a:stretch/>
        </p:blipFill>
        <p:spPr bwMode="auto">
          <a:xfrm>
            <a:off x="0" y="0"/>
            <a:ext cx="12192000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8280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350</TotalTime>
  <Words>461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Schoolbook</vt:lpstr>
      <vt:lpstr>Wingdings 2</vt:lpstr>
      <vt:lpstr>View</vt:lpstr>
      <vt:lpstr>La Sélection Artificielle et Naturelle</vt:lpstr>
      <vt:lpstr>Mutations</vt:lpstr>
      <vt:lpstr>La Source?</vt:lpstr>
      <vt:lpstr>Avec ton partenaire: liste de tout les substances qui sont associés avec une hausse dans le risque de cancer.  Comment le sais-tu?</vt:lpstr>
      <vt:lpstr>Un Mutagène</vt:lpstr>
      <vt:lpstr>Mutations Négatives</vt:lpstr>
      <vt:lpstr>Les autres…</vt:lpstr>
      <vt:lpstr>…et pour passer à la prochaine génération?</vt:lpstr>
      <vt:lpstr>Pourquoi est-ce que les mutations sont le point de départ pour la variation génétique?</vt:lpstr>
      <vt:lpstr>La Sélection Naturelle</vt:lpstr>
      <vt:lpstr>La Sélection Naturelle</vt:lpstr>
      <vt:lpstr>PowerPoint Presentation</vt:lpstr>
      <vt:lpstr>Une Avantage Sélective</vt:lpstr>
      <vt:lpstr>PowerPoint Presentation</vt:lpstr>
      <vt:lpstr>Adaptation</vt:lpstr>
    </vt:vector>
  </TitlesOfParts>
  <Company>SD62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Sélection Artificielle et Naturelle</dc:title>
  <dc:creator>Ashleigh Allen</dc:creator>
  <cp:lastModifiedBy>Ashleigh Allen</cp:lastModifiedBy>
  <cp:revision>16</cp:revision>
  <dcterms:created xsi:type="dcterms:W3CDTF">2018-10-11T21:14:02Z</dcterms:created>
  <dcterms:modified xsi:type="dcterms:W3CDTF">2018-10-16T22:37:50Z</dcterms:modified>
</cp:coreProperties>
</file>